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4"/>
  </p:notesMasterIdLst>
  <p:sldIdLst>
    <p:sldId id="256" r:id="rId2"/>
    <p:sldId id="286" r:id="rId3"/>
    <p:sldId id="287" r:id="rId4"/>
    <p:sldId id="288" r:id="rId5"/>
    <p:sldId id="257" r:id="rId6"/>
    <p:sldId id="258" r:id="rId7"/>
    <p:sldId id="289" r:id="rId8"/>
    <p:sldId id="290" r:id="rId9"/>
    <p:sldId id="291" r:id="rId10"/>
    <p:sldId id="292" r:id="rId11"/>
    <p:sldId id="293" r:id="rId12"/>
    <p:sldId id="294" r:id="rId13"/>
    <p:sldId id="333" r:id="rId14"/>
    <p:sldId id="331" r:id="rId15"/>
    <p:sldId id="296" r:id="rId16"/>
    <p:sldId id="332" r:id="rId17"/>
    <p:sldId id="297" r:id="rId18"/>
    <p:sldId id="298" r:id="rId19"/>
    <p:sldId id="299" r:id="rId20"/>
    <p:sldId id="301" r:id="rId21"/>
    <p:sldId id="334" r:id="rId22"/>
    <p:sldId id="302" r:id="rId23"/>
    <p:sldId id="336" r:id="rId24"/>
    <p:sldId id="337" r:id="rId25"/>
    <p:sldId id="303" r:id="rId26"/>
    <p:sldId id="304" r:id="rId27"/>
    <p:sldId id="305" r:id="rId28"/>
    <p:sldId id="306" r:id="rId29"/>
    <p:sldId id="335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</p:sldIdLst>
  <p:sldSz cx="9144000" cy="5143500" type="screen16x9"/>
  <p:notesSz cx="6858000" cy="9144000"/>
  <p:embeddedFontLst>
    <p:embeddedFont>
      <p:font typeface="Amatic SC" panose="020B0604020202020204" charset="-79"/>
      <p:regular r:id="rId65"/>
      <p:bold r:id="rId66"/>
    </p:embeddedFont>
    <p:embeddedFont>
      <p:font typeface="Muli Light" panose="020B0604020202020204" charset="0"/>
      <p:regular r:id="rId67"/>
      <p:bold r:id="rId68"/>
      <p:italic r:id="rId69"/>
      <p:boldItalic r:id="rId70"/>
    </p:embeddedFont>
    <p:embeddedFont>
      <p:font typeface="MS PGothic" panose="020B0600070205080204" pitchFamily="34" charset="-128"/>
      <p:regular r:id="rId71"/>
    </p:embeddedFont>
    <p:embeddedFont>
      <p:font typeface="Bahnschrift Condensed" panose="020B0502040204020203" pitchFamily="34" charset="0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BFC77A-C3CF-486E-BE75-2DC6E9D1C026}">
  <a:tblStyle styleId="{8CBFC77A-C3CF-486E-BE75-2DC6E9D1C0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1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04027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259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864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88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835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467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447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186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7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913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803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366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517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830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170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483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106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074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8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144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875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796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986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255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319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299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88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557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432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126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536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548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516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961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832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133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6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517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336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911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568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274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5731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8640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15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805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8954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0872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981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841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Theme</a:t>
            </a:r>
            <a:r>
              <a:rPr lang="en-US" baseline="0" dirty="0" smtClean="0"/>
              <a:t> Source: Quickly - </a:t>
            </a:r>
            <a:r>
              <a:rPr lang="en-US" baseline="0" dirty="0" err="1" smtClean="0"/>
              <a:t>SildesCarnival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64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829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83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01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798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lvl="2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lvl="3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lvl="4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lvl="5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lvl="6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lvl="7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lvl="8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The Predicate Calculus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pg51_unl.pct                                                   00025CFBMacintosh HD                   ABA78158:">
            <a:extLst>
              <a:ext uri="{FF2B5EF4-FFF2-40B4-BE49-F238E27FC236}">
                <a16:creationId xmlns:a16="http://schemas.microsoft.com/office/drawing/2014/main" id="{58935786-19FA-4A57-A690-E93F2DD0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96" y="904192"/>
            <a:ext cx="7689784" cy="37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67;p13"/>
          <p:cNvSpPr txBox="1">
            <a:spLocks noGrp="1"/>
          </p:cNvSpPr>
          <p:nvPr>
            <p:ph type="body" idx="1"/>
          </p:nvPr>
        </p:nvSpPr>
        <p:spPr>
          <a:xfrm>
            <a:off x="0" y="324559"/>
            <a:ext cx="9144000" cy="780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ctr">
              <a:buNone/>
            </a:pPr>
            <a:r>
              <a:rPr lang="en-US" sz="1600" dirty="0"/>
              <a:t>For propositional expressions P, Q, and R</a:t>
            </a:r>
          </a:p>
          <a:p>
            <a:pPr algn="ctr"/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9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7;p13"/>
          <p:cNvSpPr txBox="1">
            <a:spLocks noGrp="1"/>
          </p:cNvSpPr>
          <p:nvPr>
            <p:ph type="body" idx="1"/>
          </p:nvPr>
        </p:nvSpPr>
        <p:spPr>
          <a:xfrm>
            <a:off x="0" y="529590"/>
            <a:ext cx="9144000" cy="872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dirty="0"/>
              <a:t>Truth table demonstrating the equivalence of </a:t>
            </a:r>
            <a:r>
              <a:rPr lang="en-US" altLang="en-US" dirty="0">
                <a:sym typeface="Symbol" panose="05050102010706020507" pitchFamily="18" charset="2"/>
              </a:rPr>
              <a:t>PQ and PQ</a:t>
            </a:r>
            <a:r>
              <a:rPr lang="en-US" altLang="en-US" dirty="0"/>
              <a:t>.</a:t>
            </a:r>
          </a:p>
        </p:txBody>
      </p:sp>
      <p:pic>
        <p:nvPicPr>
          <p:cNvPr id="4" name="Hình ảnh 1">
            <a:extLst>
              <a:ext uri="{FF2B5EF4-FFF2-40B4-BE49-F238E27FC236}">
                <a16:creationId xmlns:a16="http://schemas.microsoft.com/office/drawing/2014/main" id="{6A99386F-D587-41EB-89FD-68244FE9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41" y="1135380"/>
            <a:ext cx="6430328" cy="2984929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D3D4DBD9-8CBF-417A-98F3-2821E52D5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5869" y="4156710"/>
            <a:ext cx="5562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200" dirty="0"/>
              <a:t>Luger: Artificial Intelligence, 6th edition. © Pearson Education Limited, 2009</a:t>
            </a:r>
          </a:p>
        </p:txBody>
      </p:sp>
    </p:spTree>
    <p:extLst>
      <p:ext uri="{BB962C8B-B14F-4D97-AF65-F5344CB8AC3E}">
        <p14:creationId xmlns:p14="http://schemas.microsoft.com/office/powerpoint/2010/main" val="852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The Predicate Calculus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19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Predicate </a:t>
            </a:r>
            <a:r>
              <a:rPr lang="en-US" sz="3200" dirty="0" smtClean="0"/>
              <a:t>Calculus</a:t>
            </a:r>
            <a:endParaRPr sz="3200" dirty="0"/>
          </a:p>
        </p:txBody>
      </p:sp>
      <p:sp>
        <p:nvSpPr>
          <p:cNvPr id="14" name="Google Shape;103;p18"/>
          <p:cNvSpPr txBox="1">
            <a:spLocks noGrp="1"/>
          </p:cNvSpPr>
          <p:nvPr>
            <p:ph type="body" idx="1"/>
          </p:nvPr>
        </p:nvSpPr>
        <p:spPr>
          <a:xfrm>
            <a:off x="637250" y="1209825"/>
            <a:ext cx="7000292" cy="480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en-US" sz="1600" dirty="0" smtClean="0"/>
              <a:t>In </a:t>
            </a:r>
            <a:r>
              <a:rPr lang="en-US" sz="1600" b="1" dirty="0" smtClean="0"/>
              <a:t>propositional calculus</a:t>
            </a:r>
            <a:r>
              <a:rPr lang="en-US" sz="1600" dirty="0" smtClean="0"/>
              <a:t>, </a:t>
            </a:r>
            <a:r>
              <a:rPr lang="en-US" sz="1600" dirty="0"/>
              <a:t>each atomic </a:t>
            </a:r>
            <a:r>
              <a:rPr lang="en-US" sz="1600" dirty="0" smtClean="0"/>
              <a:t>denotes </a:t>
            </a:r>
            <a:r>
              <a:rPr lang="en-US" sz="1600" dirty="0"/>
              <a:t>a single proposition.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2110062" y="1837103"/>
            <a:ext cx="4865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rPr>
              <a:t>access</a:t>
            </a:r>
            <a:r>
              <a:rPr lang="en-US" dirty="0"/>
              <a:t> </a:t>
            </a:r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the components of an individual assertion.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45083" y="2012958"/>
            <a:ext cx="4982236" cy="1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394624" y="1690653"/>
            <a:ext cx="519695" cy="21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03;p18"/>
          <p:cNvSpPr txBox="1">
            <a:spLocks/>
          </p:cNvSpPr>
          <p:nvPr/>
        </p:nvSpPr>
        <p:spPr>
          <a:xfrm>
            <a:off x="637250" y="2381991"/>
            <a:ext cx="4020269" cy="48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buNone/>
            </a:pPr>
            <a:r>
              <a:rPr lang="en-US" sz="1600" b="1" dirty="0"/>
              <a:t>Predicate </a:t>
            </a:r>
            <a:r>
              <a:rPr lang="en-US" sz="1600" b="1" dirty="0" smtClean="0"/>
              <a:t>calculus </a:t>
            </a:r>
            <a:r>
              <a:rPr lang="en-US" sz="1600" dirty="0" smtClean="0"/>
              <a:t>provides </a:t>
            </a:r>
            <a:r>
              <a:rPr lang="en-US" sz="1600" dirty="0"/>
              <a:t>this ability.</a:t>
            </a:r>
          </a:p>
        </p:txBody>
      </p:sp>
      <p:sp>
        <p:nvSpPr>
          <p:cNvPr id="24" name="Google Shape;103;p18"/>
          <p:cNvSpPr txBox="1">
            <a:spLocks/>
          </p:cNvSpPr>
          <p:nvPr/>
        </p:nvSpPr>
        <p:spPr>
          <a:xfrm>
            <a:off x="959593" y="2862819"/>
            <a:ext cx="810002" cy="48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buNone/>
            </a:pPr>
            <a:r>
              <a:rPr lang="en-US" sz="1600" dirty="0" smtClean="0"/>
              <a:t>Ex:</a:t>
            </a:r>
            <a:endParaRPr lang="en-US" sz="1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50" y="3890790"/>
            <a:ext cx="698863" cy="698863"/>
          </a:xfrm>
          <a:prstGeom prst="rect">
            <a:avLst/>
          </a:prstGeom>
        </p:spPr>
      </p:pic>
      <p:sp>
        <p:nvSpPr>
          <p:cNvPr id="28" name="Google Shape;103;p18"/>
          <p:cNvSpPr txBox="1">
            <a:spLocks/>
          </p:cNvSpPr>
          <p:nvPr/>
        </p:nvSpPr>
        <p:spPr>
          <a:xfrm>
            <a:off x="1364594" y="3192637"/>
            <a:ext cx="1046775" cy="48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buNone/>
            </a:pP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W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</a:t>
            </a:r>
            <a:r>
              <a:rPr 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A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T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H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</a:t>
            </a:r>
            <a:r>
              <a:rPr lang="en-US" sz="2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R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Bahnschrift Condensed" panose="020B0502040204020203" pitchFamily="34" charset="0"/>
            </a:endParaRPr>
          </a:p>
        </p:txBody>
      </p:sp>
      <p:cxnSp>
        <p:nvCxnSpPr>
          <p:cNvPr id="29" name="Elbow Connector 28"/>
          <p:cNvCxnSpPr/>
          <p:nvPr/>
        </p:nvCxnSpPr>
        <p:spPr>
          <a:xfrm flipV="1">
            <a:off x="2341917" y="3154154"/>
            <a:ext cx="437463" cy="3784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103;p18"/>
          <p:cNvSpPr txBox="1">
            <a:spLocks/>
          </p:cNvSpPr>
          <p:nvPr/>
        </p:nvSpPr>
        <p:spPr>
          <a:xfrm>
            <a:off x="4420691" y="3192937"/>
            <a:ext cx="4137830" cy="48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buNone/>
            </a:pPr>
            <a:r>
              <a:rPr lang="en-US" sz="1600" b="1" dirty="0" smtClean="0"/>
              <a:t>Propositional </a:t>
            </a:r>
            <a:r>
              <a:rPr lang="en-US" sz="1600" dirty="0" smtClean="0"/>
              <a:t>     P: it rained on Saturday</a:t>
            </a:r>
            <a:endParaRPr lang="en-US" sz="1600" dirty="0"/>
          </a:p>
        </p:txBody>
      </p:sp>
      <p:sp>
        <p:nvSpPr>
          <p:cNvPr id="37" name="Google Shape;103;p18"/>
          <p:cNvSpPr txBox="1">
            <a:spLocks/>
          </p:cNvSpPr>
          <p:nvPr/>
        </p:nvSpPr>
        <p:spPr>
          <a:xfrm>
            <a:off x="4420692" y="3667485"/>
            <a:ext cx="4137829" cy="48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buNone/>
            </a:pPr>
            <a:r>
              <a:rPr lang="en-US" sz="1600" b="1" dirty="0" smtClean="0"/>
              <a:t>Predicate</a:t>
            </a:r>
            <a:r>
              <a:rPr lang="en-US" sz="1600" dirty="0" smtClean="0"/>
              <a:t>             weather(</a:t>
            </a:r>
            <a:r>
              <a:rPr lang="en-US" sz="1600" dirty="0" err="1" smtClean="0"/>
              <a:t>saturday</a:t>
            </a:r>
            <a:r>
              <a:rPr lang="en-US" sz="1600" dirty="0" smtClean="0"/>
              <a:t>, </a:t>
            </a:r>
            <a:r>
              <a:rPr lang="en-US" sz="1600" dirty="0"/>
              <a:t>rain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879" y="2862819"/>
            <a:ext cx="731562" cy="731562"/>
          </a:xfrm>
          <a:prstGeom prst="rect">
            <a:avLst/>
          </a:prstGeom>
        </p:spPr>
      </p:pic>
      <p:cxnSp>
        <p:nvCxnSpPr>
          <p:cNvPr id="42" name="Elbow Connector 41"/>
          <p:cNvCxnSpPr>
            <a:endCxn id="22" idx="3"/>
          </p:cNvCxnSpPr>
          <p:nvPr/>
        </p:nvCxnSpPr>
        <p:spPr>
          <a:xfrm rot="5400000">
            <a:off x="2892404" y="3839965"/>
            <a:ext cx="535367" cy="2651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10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Predicate Calculus Symbol</a:t>
            </a:r>
            <a:endParaRPr sz="3200" dirty="0"/>
          </a:p>
        </p:txBody>
      </p:sp>
      <p:sp>
        <p:nvSpPr>
          <p:cNvPr id="5" name="Google Shape;103;p18"/>
          <p:cNvSpPr txBox="1">
            <a:spLocks/>
          </p:cNvSpPr>
          <p:nvPr/>
        </p:nvSpPr>
        <p:spPr>
          <a:xfrm>
            <a:off x="1895060" y="3211330"/>
            <a:ext cx="1558336" cy="44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400" dirty="0" smtClean="0"/>
              <a:t>The set of letters</a:t>
            </a:r>
            <a:endParaRPr lang="en-US" sz="1400" dirty="0"/>
          </a:p>
        </p:txBody>
      </p:sp>
      <p:sp>
        <p:nvSpPr>
          <p:cNvPr id="6" name="Google Shape;103;p18"/>
          <p:cNvSpPr txBox="1">
            <a:spLocks/>
          </p:cNvSpPr>
          <p:nvPr/>
        </p:nvSpPr>
        <p:spPr>
          <a:xfrm>
            <a:off x="3894712" y="3204221"/>
            <a:ext cx="1598235" cy="44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400" dirty="0" smtClean="0"/>
              <a:t>The set of digits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13" y="1890303"/>
            <a:ext cx="1407250" cy="1407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38" y="1890303"/>
            <a:ext cx="1407250" cy="140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22" y="1896882"/>
            <a:ext cx="1400157" cy="1400157"/>
          </a:xfrm>
          <a:prstGeom prst="rect">
            <a:avLst/>
          </a:prstGeom>
        </p:spPr>
      </p:pic>
      <p:sp>
        <p:nvSpPr>
          <p:cNvPr id="10" name="Google Shape;103;p18"/>
          <p:cNvSpPr txBox="1">
            <a:spLocks/>
          </p:cNvSpPr>
          <p:nvPr/>
        </p:nvSpPr>
        <p:spPr>
          <a:xfrm>
            <a:off x="5993196" y="3204221"/>
            <a:ext cx="1907499" cy="44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400" dirty="0" smtClean="0"/>
              <a:t>The underscore</a:t>
            </a:r>
            <a:endParaRPr lang="en-US" sz="1400" dirty="0"/>
          </a:p>
        </p:txBody>
      </p:sp>
      <p:sp>
        <p:nvSpPr>
          <p:cNvPr id="12" name="Google Shape;103;p18"/>
          <p:cNvSpPr txBox="1">
            <a:spLocks noGrp="1"/>
          </p:cNvSpPr>
          <p:nvPr>
            <p:ph type="body" idx="1"/>
          </p:nvPr>
        </p:nvSpPr>
        <p:spPr>
          <a:xfrm>
            <a:off x="637250" y="1209825"/>
            <a:ext cx="4967561" cy="516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en-US" sz="1600" dirty="0" smtClean="0"/>
              <a:t>The </a:t>
            </a:r>
            <a:r>
              <a:rPr lang="en-US" sz="1600" dirty="0"/>
              <a:t>symbols of the predicate calculus consists of:</a:t>
            </a:r>
          </a:p>
        </p:txBody>
      </p:sp>
      <p:sp>
        <p:nvSpPr>
          <p:cNvPr id="13" name="Google Shape;103;p18"/>
          <p:cNvSpPr txBox="1">
            <a:spLocks/>
          </p:cNvSpPr>
          <p:nvPr/>
        </p:nvSpPr>
        <p:spPr>
          <a:xfrm>
            <a:off x="3581940" y="3819152"/>
            <a:ext cx="2223778" cy="42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400" b="1" dirty="0" smtClean="0"/>
              <a:t>Note</a:t>
            </a:r>
            <a:r>
              <a:rPr lang="en-US" sz="1400" dirty="0" smtClean="0"/>
              <a:t>: Begin with a letter</a:t>
            </a:r>
          </a:p>
        </p:txBody>
      </p:sp>
    </p:spTree>
    <p:extLst>
      <p:ext uri="{BB962C8B-B14F-4D97-AF65-F5344CB8AC3E}">
        <p14:creationId xmlns:p14="http://schemas.microsoft.com/office/powerpoint/2010/main" val="4440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/>
              <a:t>EXAMPLE: legitimate predicate calculus</a:t>
            </a:r>
            <a:endParaRPr sz="3200"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 rot="20866657">
            <a:off x="2740173" y="1316793"/>
            <a:ext cx="1210430" cy="504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/>
              <a:t>student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3" y="1118752"/>
            <a:ext cx="1545106" cy="15451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242714">
            <a:off x="5532832" y="3208154"/>
            <a:ext cx="3143809" cy="418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Muli Light"/>
                <a:ea typeface="Muli Light"/>
                <a:cs typeface="Muli Light"/>
                <a:sym typeface="Muli Light"/>
              </a:rPr>
              <a:t>b0y_h0bAo_dAjNa0_mAmNoN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3" name="Rectangle 12"/>
          <p:cNvSpPr/>
          <p:nvPr/>
        </p:nvSpPr>
        <p:spPr>
          <a:xfrm rot="1060721">
            <a:off x="3614930" y="1660746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rPr>
              <a:t>a3building</a:t>
            </a:r>
            <a:endParaRPr lang="en-US" sz="1600" dirty="0">
              <a:solidFill>
                <a:srgbClr val="7C7F9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4" name="Rectangle 13"/>
          <p:cNvSpPr/>
          <p:nvPr/>
        </p:nvSpPr>
        <p:spPr>
          <a:xfrm rot="21387570">
            <a:off x="630270" y="3190495"/>
            <a:ext cx="2824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B34314"/>
                </a:solidFill>
                <a:latin typeface="arial" panose="020B0604020202020204" pitchFamily="34" charset="0"/>
              </a:rPr>
              <a:t>chaytheoconcho_tuongdolaem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73133" y="2669823"/>
            <a:ext cx="2717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  <a:latin typeface="arial" panose="020B0604020202020204" pitchFamily="34" charset="0"/>
              </a:rPr>
              <a:t>monapquantai_honemlancuoi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Google Shape;103;p18"/>
          <p:cNvSpPr txBox="1">
            <a:spLocks/>
          </p:cNvSpPr>
          <p:nvPr/>
        </p:nvSpPr>
        <p:spPr>
          <a:xfrm rot="21345730">
            <a:off x="4770468" y="1240749"/>
            <a:ext cx="1674300" cy="8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600" dirty="0" err="1" smtClean="0"/>
              <a:t>tuition_fee</a:t>
            </a:r>
            <a:endParaRPr lang="en-US" sz="1600" dirty="0"/>
          </a:p>
        </p:txBody>
      </p:sp>
      <p:sp>
        <p:nvSpPr>
          <p:cNvPr id="19" name="Google Shape;103;p18"/>
          <p:cNvSpPr txBox="1">
            <a:spLocks/>
          </p:cNvSpPr>
          <p:nvPr/>
        </p:nvSpPr>
        <p:spPr>
          <a:xfrm rot="616273">
            <a:off x="5526874" y="1896410"/>
            <a:ext cx="797358" cy="58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600" dirty="0" smtClean="0"/>
              <a:t>IU</a:t>
            </a:r>
            <a:endParaRPr lang="en-US" sz="1600" dirty="0"/>
          </a:p>
        </p:txBody>
      </p:sp>
      <p:sp>
        <p:nvSpPr>
          <p:cNvPr id="21" name="Google Shape;103;p18"/>
          <p:cNvSpPr txBox="1">
            <a:spLocks/>
          </p:cNvSpPr>
          <p:nvPr/>
        </p:nvSpPr>
        <p:spPr>
          <a:xfrm rot="629016">
            <a:off x="6643749" y="1777094"/>
            <a:ext cx="1674300" cy="8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600" dirty="0" smtClean="0"/>
              <a:t>fail_F1NAL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 rot="281726">
            <a:off x="1613994" y="3792097"/>
            <a:ext cx="2321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anhxinloi_lolamemcobau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21372485">
            <a:off x="3996743" y="3626678"/>
            <a:ext cx="3373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anhthechiyeuem_va_motvainguoinua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55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5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5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5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  <p:bldP spid="11" grpId="0"/>
      <p:bldP spid="13" grpId="0"/>
      <p:bldP spid="14" grpId="0"/>
      <p:bldP spid="15" grpId="0"/>
      <p:bldP spid="18" grpId="0"/>
      <p:bldP spid="19" grpId="0"/>
      <p:bldP spid="21" grpId="0"/>
      <p:bldP spid="17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/>
              <a:t>EXAMPLE</a:t>
            </a:r>
            <a:r>
              <a:rPr lang="en-US" sz="3200" dirty="0"/>
              <a:t>: not legal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91" y="1575938"/>
            <a:ext cx="2333625" cy="2333625"/>
          </a:xfrm>
          <a:prstGeom prst="rect">
            <a:avLst/>
          </a:prstGeom>
        </p:spPr>
      </p:pic>
      <p:sp>
        <p:nvSpPr>
          <p:cNvPr id="22" name="Google Shape;103;p18"/>
          <p:cNvSpPr txBox="1">
            <a:spLocks noGrp="1"/>
          </p:cNvSpPr>
          <p:nvPr>
            <p:ph type="body" idx="1"/>
          </p:nvPr>
        </p:nvSpPr>
        <p:spPr>
          <a:xfrm rot="20866657">
            <a:off x="1003251" y="1334438"/>
            <a:ext cx="1210430" cy="688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/>
              <a:t>3customer</a:t>
            </a:r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322913" y="1863438"/>
            <a:ext cx="1899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rPr>
              <a:t>no blanks allowed</a:t>
            </a:r>
          </a:p>
        </p:txBody>
      </p:sp>
      <p:sp>
        <p:nvSpPr>
          <p:cNvPr id="25" name="Rectangle 24"/>
          <p:cNvSpPr/>
          <p:nvPr/>
        </p:nvSpPr>
        <p:spPr>
          <a:xfrm rot="20942319">
            <a:off x="1143099" y="2464003"/>
            <a:ext cx="13260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rPr>
              <a:t>passmonA</a:t>
            </a:r>
            <a:r>
              <a:rPr lang="en-US" sz="1600" dirty="0" smtClean="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rPr>
              <a:t>+</a:t>
            </a:r>
            <a:endParaRPr lang="en-US" sz="1600" dirty="0">
              <a:solidFill>
                <a:srgbClr val="7C7F9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6" name="Rectangle 5"/>
          <p:cNvSpPr/>
          <p:nvPr/>
        </p:nvSpPr>
        <p:spPr>
          <a:xfrm rot="1203874">
            <a:off x="1542366" y="3126504"/>
            <a:ext cx="1127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duckyou</a:t>
            </a:r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!!!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74341" y="1804797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( ͡° ͜ʖ ͡°)</a:t>
            </a:r>
          </a:p>
        </p:txBody>
      </p:sp>
      <p:sp>
        <p:nvSpPr>
          <p:cNvPr id="26" name="Rectangle 25"/>
          <p:cNvSpPr/>
          <p:nvPr/>
        </p:nvSpPr>
        <p:spPr>
          <a:xfrm rot="959351">
            <a:off x="7113020" y="2205703"/>
            <a:ext cx="13035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(。・ω・。)</a:t>
            </a:r>
          </a:p>
        </p:txBody>
      </p:sp>
      <p:sp>
        <p:nvSpPr>
          <p:cNvPr id="27" name="Rectangle 26"/>
          <p:cNvSpPr/>
          <p:nvPr/>
        </p:nvSpPr>
        <p:spPr>
          <a:xfrm rot="156871">
            <a:off x="5973629" y="2645290"/>
            <a:ext cx="1242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(　◕‿◕✿)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21659" y="3126504"/>
            <a:ext cx="8803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u-Cans-CA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ᕕ( ᐛ )ᕗ</a:t>
            </a:r>
          </a:p>
        </p:txBody>
      </p:sp>
      <p:sp>
        <p:nvSpPr>
          <p:cNvPr id="16" name="Rectangle 15"/>
          <p:cNvSpPr/>
          <p:nvPr/>
        </p:nvSpPr>
        <p:spPr>
          <a:xfrm rot="21386350">
            <a:off x="6044161" y="3465058"/>
            <a:ext cx="11015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55555"/>
                </a:solidFill>
                <a:latin typeface="Arial" panose="020B0604020202020204" pitchFamily="34" charset="0"/>
              </a:rPr>
              <a:t> </a:t>
            </a:r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ʕ •ᴥ•ʔ</a:t>
            </a:r>
            <a:r>
              <a:rPr lang="ja-JP" alt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ゝ☆</a:t>
            </a:r>
          </a:p>
        </p:txBody>
      </p:sp>
      <p:sp>
        <p:nvSpPr>
          <p:cNvPr id="13" name="Rectangle 12"/>
          <p:cNvSpPr/>
          <p:nvPr/>
        </p:nvSpPr>
        <p:spPr>
          <a:xfrm rot="21179827">
            <a:off x="1002954" y="3668217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23.255VND</a:t>
            </a:r>
          </a:p>
        </p:txBody>
      </p:sp>
    </p:spTree>
    <p:extLst>
      <p:ext uri="{BB962C8B-B14F-4D97-AF65-F5344CB8AC3E}">
        <p14:creationId xmlns:p14="http://schemas.microsoft.com/office/powerpoint/2010/main" val="29500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Symbols and Terms</a:t>
            </a:r>
            <a:endParaRPr sz="3200" dirty="0"/>
          </a:p>
        </p:txBody>
      </p:sp>
      <p:sp>
        <p:nvSpPr>
          <p:cNvPr id="4" name="Google Shape;103;p18"/>
          <p:cNvSpPr txBox="1">
            <a:spLocks/>
          </p:cNvSpPr>
          <p:nvPr/>
        </p:nvSpPr>
        <p:spPr>
          <a:xfrm>
            <a:off x="890300" y="1015953"/>
            <a:ext cx="7363500" cy="347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Truth symbols </a:t>
            </a:r>
            <a:r>
              <a:rPr lang="en-US" sz="1800" dirty="0"/>
              <a:t>true and false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Constant symbols </a:t>
            </a:r>
            <a:r>
              <a:rPr lang="en-US" sz="1800" dirty="0"/>
              <a:t>are symbol expressions having the first character lowercase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sz="1800" dirty="0"/>
              <a:t>	</a:t>
            </a:r>
            <a:r>
              <a:rPr lang="en-US" sz="1600" dirty="0" err="1" smtClean="0"/>
              <a:t>E.g</a:t>
            </a:r>
            <a:r>
              <a:rPr lang="en-US" sz="1600" dirty="0"/>
              <a:t>: cashier, </a:t>
            </a:r>
            <a:r>
              <a:rPr lang="en-US" sz="1600" dirty="0" smtClean="0"/>
              <a:t>Monday…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Variable symbols </a:t>
            </a:r>
            <a:r>
              <a:rPr lang="en-US" sz="1800" dirty="0"/>
              <a:t>are symbol expressions beginning with an uppercase character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sz="1800" dirty="0"/>
              <a:t>	</a:t>
            </a:r>
            <a:r>
              <a:rPr lang="en-US" sz="1600" dirty="0" err="1" smtClean="0"/>
              <a:t>E.g</a:t>
            </a:r>
            <a:r>
              <a:rPr lang="en-US" sz="1600" dirty="0"/>
              <a:t>: </a:t>
            </a:r>
            <a:r>
              <a:rPr lang="en-US" sz="1600" dirty="0" smtClean="0"/>
              <a:t>A, B, C, X, Y, Z…</a:t>
            </a:r>
            <a:endParaRPr lang="en-US" sz="1600" dirty="0"/>
          </a:p>
          <a:p>
            <a:pPr marL="0" lvl="2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588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Symbols and Terms (cont’d)</a:t>
            </a:r>
            <a:endParaRPr sz="3200" dirty="0"/>
          </a:p>
        </p:txBody>
      </p:sp>
      <p:sp>
        <p:nvSpPr>
          <p:cNvPr id="5" name="Google Shape;103;p18"/>
          <p:cNvSpPr txBox="1">
            <a:spLocks/>
          </p:cNvSpPr>
          <p:nvPr/>
        </p:nvSpPr>
        <p:spPr>
          <a:xfrm>
            <a:off x="645734" y="979555"/>
            <a:ext cx="7987726" cy="419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457200" lvl="2">
              <a:lnSpc>
                <a:spcPct val="150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symbols </a:t>
            </a:r>
            <a:r>
              <a:rPr lang="en-US" sz="1600" dirty="0"/>
              <a:t>are symbol expressions having the first character </a:t>
            </a:r>
            <a:r>
              <a:rPr lang="en-US" sz="1600" dirty="0" smtClean="0"/>
              <a:t>lowercase</a:t>
            </a:r>
          </a:p>
          <a:p>
            <a:pPr marL="546100" lvl="3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en-US" sz="1400" dirty="0" smtClean="0"/>
              <a:t>	</a:t>
            </a:r>
            <a:r>
              <a:rPr lang="en-US" sz="1400" dirty="0" err="1"/>
              <a:t>E.g</a:t>
            </a:r>
            <a:r>
              <a:rPr lang="en-US" sz="1400" dirty="0"/>
              <a:t>: </a:t>
            </a:r>
            <a:r>
              <a:rPr lang="en-US" sz="1400" dirty="0" err="1" smtClean="0"/>
              <a:t>maxof</a:t>
            </a:r>
            <a:endParaRPr lang="en-US" altLang="en-US" sz="1400" dirty="0" smtClean="0"/>
          </a:p>
          <a:p>
            <a:pPr marL="457200" lvl="2">
              <a:lnSpc>
                <a:spcPct val="150000"/>
              </a:lnSpc>
              <a:spcBef>
                <a:spcPts val="600"/>
              </a:spcBef>
            </a:pPr>
            <a:r>
              <a:rPr lang="en-US" sz="1600" dirty="0" smtClean="0"/>
              <a:t>A function expression consists of a function constant of </a:t>
            </a:r>
            <a:r>
              <a:rPr lang="en-US" sz="1600" dirty="0" err="1" smtClean="0"/>
              <a:t>arity</a:t>
            </a:r>
            <a:r>
              <a:rPr lang="en-US" sz="1600" dirty="0" smtClean="0"/>
              <a:t> n, followed by n terms t1,t2… enclosed in parentheses and separated by commas</a:t>
            </a:r>
          </a:p>
          <a:p>
            <a:pPr marL="88900" lvl="2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1600" dirty="0" smtClean="0"/>
              <a:t>	</a:t>
            </a:r>
            <a:r>
              <a:rPr lang="en-US" sz="1400" dirty="0" err="1" smtClean="0"/>
              <a:t>E.g</a:t>
            </a:r>
            <a:r>
              <a:rPr lang="en-US" sz="1400" dirty="0" smtClean="0"/>
              <a:t>: </a:t>
            </a:r>
            <a:r>
              <a:rPr lang="en-US" sz="1400" dirty="0" err="1" smtClean="0"/>
              <a:t>maxof</a:t>
            </a:r>
            <a:r>
              <a:rPr lang="en-US" sz="1400" dirty="0" smtClean="0"/>
              <a:t>(3,4)</a:t>
            </a:r>
          </a:p>
          <a:p>
            <a:pPr marL="457200" lvl="2">
              <a:lnSpc>
                <a:spcPct val="150000"/>
              </a:lnSpc>
              <a:spcBef>
                <a:spcPts val="600"/>
              </a:spcBef>
            </a:pPr>
            <a:r>
              <a:rPr lang="en-US" sz="1600" dirty="0" smtClean="0"/>
              <a:t>A </a:t>
            </a:r>
            <a:r>
              <a:rPr lang="en-US" sz="1600" dirty="0"/>
              <a:t>term is either a constant, variable, or function </a:t>
            </a:r>
            <a:r>
              <a:rPr lang="en-US" sz="1600" dirty="0" smtClean="0"/>
              <a:t>expression</a:t>
            </a:r>
          </a:p>
          <a:p>
            <a:pPr marL="88900" lvl="2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1600" dirty="0" smtClean="0"/>
              <a:t>	</a:t>
            </a:r>
            <a:r>
              <a:rPr lang="en-US" sz="1400" dirty="0" err="1" smtClean="0"/>
              <a:t>E.g</a:t>
            </a:r>
            <a:r>
              <a:rPr lang="en-US" sz="1400" dirty="0" smtClean="0"/>
              <a:t>: </a:t>
            </a:r>
            <a:r>
              <a:rPr lang="en-US" sz="1400" dirty="0" err="1" smtClean="0"/>
              <a:t>maxof</a:t>
            </a:r>
            <a:r>
              <a:rPr lang="en-US" sz="1400" dirty="0" smtClean="0"/>
              <a:t>(</a:t>
            </a:r>
            <a:r>
              <a:rPr lang="en-US" sz="1400" dirty="0" err="1" smtClean="0"/>
              <a:t>maxof</a:t>
            </a:r>
            <a:r>
              <a:rPr lang="en-US" sz="1400" dirty="0" smtClean="0"/>
              <a:t>(3,4), 5)</a:t>
            </a:r>
          </a:p>
          <a:p>
            <a:pPr marL="0" lvl="2" indent="0" algn="r">
              <a:buNone/>
            </a:pPr>
            <a:r>
              <a:rPr lang="en-US" sz="1600" dirty="0" smtClean="0"/>
              <a:t>*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Arity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200" dirty="0"/>
              <a:t>number of elements in the domain</a:t>
            </a:r>
          </a:p>
          <a:p>
            <a:pPr lvl="1"/>
            <a:endParaRPr lang="en-US" sz="1600" dirty="0"/>
          </a:p>
          <a:p>
            <a:pPr marL="546100" lvl="1" indent="0" algn="r">
              <a:buFont typeface="Muli Light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097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Predicate and Atomic Sentences</a:t>
            </a:r>
            <a:endParaRPr sz="3200" dirty="0"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890300" y="977855"/>
            <a:ext cx="7363500" cy="3477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chemeClr val="accent1">
                    <a:lumMod val="75000"/>
                  </a:schemeClr>
                </a:solidFill>
              </a:rPr>
              <a:t>Predicate symbols </a:t>
            </a:r>
            <a:r>
              <a:rPr lang="en-US" altLang="en-US" sz="1600" dirty="0"/>
              <a:t>are symbols beginning with a lowercase letter. Predicates are special functions with true/false as the range</a:t>
            </a:r>
            <a:r>
              <a:rPr lang="en-US" altLang="en-US" sz="16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en-US" sz="1600" dirty="0" smtClean="0"/>
              <a:t>An </a:t>
            </a:r>
            <a:r>
              <a:rPr lang="en-US" altLang="en-US" sz="1600" b="1" dirty="0" smtClean="0">
                <a:solidFill>
                  <a:schemeClr val="accent1">
                    <a:lumMod val="75000"/>
                  </a:schemeClr>
                </a:solidFill>
              </a:rPr>
              <a:t>atomic sentence </a:t>
            </a:r>
            <a:r>
              <a:rPr lang="en-US" altLang="en-US" sz="1600" dirty="0" smtClean="0"/>
              <a:t>is a predicate constant of </a:t>
            </a:r>
            <a:r>
              <a:rPr lang="en-US" altLang="en-US" sz="1600" dirty="0" err="1" smtClean="0"/>
              <a:t>arity</a:t>
            </a:r>
            <a:r>
              <a:rPr lang="en-US" altLang="en-US" sz="1600" dirty="0" smtClean="0"/>
              <a:t> n, followed by n terms, t</a:t>
            </a:r>
            <a:r>
              <a:rPr lang="en-US" altLang="en-US" sz="1600" baseline="-25000" dirty="0" smtClean="0"/>
              <a:t>1</a:t>
            </a:r>
            <a:r>
              <a:rPr lang="en-US" altLang="en-US" sz="1600" dirty="0" smtClean="0"/>
              <a:t> ,t</a:t>
            </a:r>
            <a:r>
              <a:rPr lang="en-US" altLang="en-US" sz="1600" baseline="-25000" dirty="0" smtClean="0"/>
              <a:t>2 </a:t>
            </a:r>
            <a:r>
              <a:rPr lang="en-US" altLang="en-US" sz="1600" dirty="0" smtClean="0"/>
              <a:t>,…,</a:t>
            </a:r>
            <a:r>
              <a:rPr lang="en-US" altLang="en-US" sz="1600" baseline="-25000" dirty="0" smtClean="0"/>
              <a:t> </a:t>
            </a:r>
            <a:r>
              <a:rPr lang="en-US" altLang="en-US" sz="1600" dirty="0" err="1" smtClean="0"/>
              <a:t>t</a:t>
            </a:r>
            <a:r>
              <a:rPr lang="en-US" altLang="en-US" sz="1600" baseline="-25000" dirty="0" err="1" smtClean="0"/>
              <a:t>n</a:t>
            </a:r>
            <a:r>
              <a:rPr lang="en-US" altLang="en-US" sz="1600" baseline="-25000" dirty="0" smtClean="0"/>
              <a:t>, </a:t>
            </a:r>
            <a:r>
              <a:rPr lang="en-US" altLang="en-US" sz="1600" dirty="0" smtClean="0"/>
              <a:t>enclosed in parentheses and separated by commas. The </a:t>
            </a:r>
            <a:r>
              <a:rPr lang="en-US" altLang="en-US" sz="1600" dirty="0"/>
              <a:t>truth values, true and false, are also atomic sentences.</a:t>
            </a:r>
          </a:p>
          <a:p>
            <a:pPr marL="546100" lvl="1" indent="0" algn="r">
              <a:buNone/>
            </a:pP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 smtClean="0"/>
              <a:t>*</a:t>
            </a:r>
            <a:r>
              <a:rPr lang="en-US" altLang="en-US" sz="1600" i="1" dirty="0" err="1" smtClean="0">
                <a:solidFill>
                  <a:schemeClr val="accent1">
                    <a:lumMod val="75000"/>
                  </a:schemeClr>
                </a:solidFill>
              </a:rPr>
              <a:t>Arity</a:t>
            </a:r>
            <a:r>
              <a:rPr lang="en-US" altLang="en-US" sz="1600" i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altLang="en-US" sz="1600" dirty="0"/>
              <a:t> number of arguments</a:t>
            </a:r>
            <a:endParaRPr lang="en-US" sz="1600" dirty="0"/>
          </a:p>
        </p:txBody>
      </p:sp>
      <p:sp>
        <p:nvSpPr>
          <p:cNvPr id="4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1433724" y="3329929"/>
            <a:ext cx="4328970" cy="150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546100" lvl="1" indent="0">
              <a:buNone/>
            </a:pPr>
            <a:r>
              <a:rPr lang="en-US" sz="1600" dirty="0" smtClean="0"/>
              <a:t>	         love(</a:t>
            </a:r>
            <a:r>
              <a:rPr lang="en-US" sz="1600" dirty="0" err="1" smtClean="0"/>
              <a:t>you,me</a:t>
            </a:r>
            <a:r>
              <a:rPr lang="en-US" sz="1600" dirty="0" smtClean="0"/>
              <a:t>)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marL="4572" lvl="1" indent="0">
              <a:buFont typeface="Muli Light"/>
              <a:buNone/>
            </a:pPr>
            <a:r>
              <a:rPr lang="en-US" sz="1600" dirty="0" smtClean="0"/>
              <a:t>Predicate		</a:t>
            </a:r>
            <a:r>
              <a:rPr lang="en-US" sz="1600" dirty="0"/>
              <a:t> </a:t>
            </a:r>
            <a:r>
              <a:rPr lang="en-US" sz="1600" dirty="0" smtClean="0"/>
              <a:t>        term(constant)</a:t>
            </a:r>
          </a:p>
          <a:p>
            <a:pPr marL="4572" lvl="1" indent="0">
              <a:buFont typeface="Muli Light"/>
              <a:buNone/>
            </a:pPr>
            <a:r>
              <a:rPr lang="en-US" sz="1600" dirty="0" smtClean="0"/>
              <a:t>symbol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72201" y="3558540"/>
            <a:ext cx="1036759" cy="45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604260" y="3627120"/>
            <a:ext cx="967790" cy="455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66563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62300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MEMBERS</a:t>
            </a:r>
            <a:endParaRPr sz="30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2212340" y="1681517"/>
            <a:ext cx="4767580" cy="1899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just">
              <a:buNone/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/>
              <a:t>Nhựt</a:t>
            </a:r>
            <a:r>
              <a:rPr lang="en-US" dirty="0"/>
              <a:t> </a:t>
            </a:r>
            <a:r>
              <a:rPr lang="en-US" dirty="0" err="1"/>
              <a:t>Tân</a:t>
            </a:r>
            <a:r>
              <a:rPr lang="en-US" dirty="0"/>
              <a:t>	</a:t>
            </a:r>
            <a:r>
              <a:rPr lang="en-US" dirty="0" smtClean="0"/>
              <a:t>ITITIU16125</a:t>
            </a:r>
            <a:endParaRPr lang="en-US" dirty="0"/>
          </a:p>
          <a:p>
            <a:pPr marL="101600" indent="0" algn="just">
              <a:buNone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	</a:t>
            </a:r>
            <a:r>
              <a:rPr lang="en-US" dirty="0" smtClean="0"/>
              <a:t>ITITIU16054</a:t>
            </a:r>
            <a:endParaRPr lang="en-US" dirty="0"/>
          </a:p>
          <a:p>
            <a:pPr marL="101600" indent="0" algn="just">
              <a:buNone/>
            </a:pP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Đắc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		ITITIU16058</a:t>
            </a:r>
          </a:p>
          <a:p>
            <a:pPr marL="101600" indent="0" algn="just">
              <a:buNone/>
            </a:pP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		ITITIU16037</a:t>
            </a:r>
          </a:p>
        </p:txBody>
      </p:sp>
    </p:spTree>
    <p:extLst>
      <p:ext uri="{BB962C8B-B14F-4D97-AF65-F5344CB8AC3E}">
        <p14:creationId xmlns:p14="http://schemas.microsoft.com/office/powerpoint/2010/main" val="9316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Predicate Calculus Sentences</a:t>
            </a:r>
            <a:endParaRPr sz="3200" dirty="0"/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1845148" y="1063375"/>
            <a:ext cx="6193678" cy="32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Every atomic sentence is a sentence.</a:t>
            </a:r>
          </a:p>
          <a:p>
            <a:pPr>
              <a:lnSpc>
                <a:spcPct val="150000"/>
              </a:lnSpc>
            </a:pPr>
            <a:r>
              <a:rPr lang="en-US" altLang="en-US" sz="1400" dirty="0"/>
              <a:t>1. If s is a sentence, then so is its negation, </a:t>
            </a:r>
            <a:r>
              <a:rPr lang="en-US" altLang="en-US" sz="1400" dirty="0">
                <a:sym typeface="Symbol" panose="05050102010706020507" pitchFamily="18" charset="2"/>
              </a:rPr>
              <a:t></a:t>
            </a:r>
            <a:r>
              <a:rPr lang="en-US" altLang="en-US" sz="1400" dirty="0" smtClean="0">
                <a:sym typeface="Symbol" panose="05050102010706020507" pitchFamily="18" charset="2"/>
              </a:rPr>
              <a:t>s.</a:t>
            </a:r>
          </a:p>
          <a:p>
            <a:pPr>
              <a:lnSpc>
                <a:spcPct val="150000"/>
              </a:lnSpc>
            </a:pPr>
            <a:r>
              <a:rPr lang="en-US" altLang="en-US" sz="1400" dirty="0" smtClean="0">
                <a:sym typeface="Symbol" panose="05050102010706020507" pitchFamily="18" charset="2"/>
              </a:rPr>
              <a:t>If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1 </a:t>
            </a:r>
            <a:r>
              <a:rPr lang="en-US" altLang="en-US" sz="1400" dirty="0"/>
              <a:t>and s</a:t>
            </a:r>
            <a:r>
              <a:rPr lang="en-US" altLang="en-US" sz="1400" baseline="-25000" dirty="0"/>
              <a:t>2 </a:t>
            </a:r>
            <a:r>
              <a:rPr lang="en-US" altLang="en-US" sz="1400" dirty="0"/>
              <a:t>are sentences, then so is their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en-US" altLang="en-US" sz="1400" dirty="0" smtClean="0">
                <a:sym typeface="Symbol" panose="05050102010706020507" pitchFamily="18" charset="2"/>
              </a:rPr>
              <a:t>	2</a:t>
            </a:r>
            <a:r>
              <a:rPr lang="en-US" altLang="en-US" sz="1400" dirty="0">
                <a:sym typeface="Symbol" panose="05050102010706020507" pitchFamily="18" charset="2"/>
              </a:rPr>
              <a:t>. Conjunction,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1</a:t>
            </a:r>
            <a:r>
              <a:rPr lang="en-US" altLang="en-US" sz="1400" dirty="0">
                <a:sym typeface="Symbol" panose="05050102010706020507" pitchFamily="18" charset="2"/>
              </a:rPr>
              <a:t> 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2</a:t>
            </a:r>
            <a:r>
              <a:rPr lang="en-US" altLang="en-US" sz="1400" dirty="0">
                <a:sym typeface="Symbol" panose="05050102010706020507" pitchFamily="18" charset="2"/>
              </a:rPr>
              <a:t> </a:t>
            </a:r>
            <a:r>
              <a:rPr lang="en-US" altLang="en-US" sz="1400" dirty="0"/>
              <a:t>.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en-US" altLang="en-US" sz="1400" dirty="0" smtClean="0"/>
              <a:t>	3</a:t>
            </a:r>
            <a:r>
              <a:rPr lang="en-US" altLang="en-US" sz="1400" dirty="0"/>
              <a:t>. </a:t>
            </a:r>
            <a:r>
              <a:rPr lang="en-US" altLang="en-US" sz="1400" dirty="0">
                <a:sym typeface="Symbol" panose="05050102010706020507" pitchFamily="18" charset="2"/>
              </a:rPr>
              <a:t>Disjunction,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1</a:t>
            </a:r>
            <a:r>
              <a:rPr lang="en-US" altLang="en-US" sz="1400" dirty="0">
                <a:sym typeface="Symbol" panose="05050102010706020507" pitchFamily="18" charset="2"/>
              </a:rPr>
              <a:t> 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2</a:t>
            </a:r>
            <a:r>
              <a:rPr lang="en-US" altLang="en-US" sz="1400" dirty="0">
                <a:sym typeface="Symbol" panose="05050102010706020507" pitchFamily="18" charset="2"/>
              </a:rPr>
              <a:t> </a:t>
            </a:r>
            <a:r>
              <a:rPr lang="en-US" altLang="en-US" sz="1400" dirty="0"/>
              <a:t>.</a:t>
            </a:r>
            <a:r>
              <a:rPr lang="en-US" altLang="en-US" sz="1400" dirty="0">
                <a:sym typeface="Symbol" panose="05050102010706020507" pitchFamily="18" charset="2"/>
              </a:rPr>
              <a:t> 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en-US" altLang="en-US" sz="1400" dirty="0" smtClean="0">
                <a:sym typeface="Symbol" panose="05050102010706020507" pitchFamily="18" charset="2"/>
              </a:rPr>
              <a:t>	4</a:t>
            </a:r>
            <a:r>
              <a:rPr lang="en-US" altLang="en-US" sz="1400" dirty="0">
                <a:sym typeface="Symbol" panose="05050102010706020507" pitchFamily="18" charset="2"/>
              </a:rPr>
              <a:t>. Implication,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1</a:t>
            </a:r>
            <a:r>
              <a:rPr lang="en-US" altLang="en-US" sz="1400" dirty="0">
                <a:sym typeface="Symbol" panose="05050102010706020507" pitchFamily="18" charset="2"/>
              </a:rPr>
              <a:t> 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2 </a:t>
            </a:r>
            <a:r>
              <a:rPr lang="en-US" altLang="en-US" sz="1400" dirty="0"/>
              <a:t>.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en-US" altLang="en-US" sz="1400" dirty="0" smtClean="0"/>
              <a:t>	5</a:t>
            </a:r>
            <a:r>
              <a:rPr lang="en-US" altLang="en-US" sz="1400" dirty="0"/>
              <a:t>. Equivalence, s</a:t>
            </a:r>
            <a:r>
              <a:rPr lang="en-US" altLang="en-US" sz="1400" baseline="-25000" dirty="0"/>
              <a:t>1</a:t>
            </a:r>
            <a:r>
              <a:rPr lang="en-US" altLang="en-US" sz="1400" dirty="0">
                <a:sym typeface="Symbol" panose="05050102010706020507" pitchFamily="18" charset="2"/>
              </a:rPr>
              <a:t> 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2 </a:t>
            </a:r>
            <a:r>
              <a:rPr lang="en-US" altLang="en-US" sz="1400" dirty="0">
                <a:sym typeface="Symbol" panose="05050102010706020507" pitchFamily="18" charset="2"/>
              </a:rPr>
              <a:t>.</a:t>
            </a:r>
          </a:p>
          <a:p>
            <a:r>
              <a:rPr lang="en-US" altLang="en-US" sz="1400" dirty="0" smtClean="0"/>
              <a:t>If </a:t>
            </a:r>
            <a:r>
              <a:rPr lang="en-US" altLang="en-US" sz="1400" dirty="0"/>
              <a:t>X is a variable and s is a sentence, then </a:t>
            </a:r>
            <a:endParaRPr lang="en-US" altLang="en-US" sz="1400" dirty="0" smtClean="0"/>
          </a:p>
          <a:p>
            <a:pPr marL="88900" indent="0">
              <a:buNone/>
            </a:pPr>
            <a:r>
              <a:rPr lang="en-US" altLang="en-US" sz="1400" dirty="0" smtClean="0">
                <a:sym typeface="Symbol" panose="05050102010706020507" pitchFamily="18" charset="2"/>
              </a:rPr>
              <a:t>	6. </a:t>
            </a:r>
            <a:r>
              <a:rPr lang="en-US" altLang="en-US" sz="1400" dirty="0">
                <a:sym typeface="Symbol" panose="05050102010706020507" pitchFamily="18" charset="2"/>
              </a:rPr>
              <a:t>X s </a:t>
            </a:r>
            <a:r>
              <a:rPr lang="en-US" altLang="en-US" sz="1400" dirty="0" smtClean="0">
                <a:sym typeface="Symbol" panose="05050102010706020507" pitchFamily="18" charset="2"/>
              </a:rPr>
              <a:t>is a sentence</a:t>
            </a:r>
          </a:p>
          <a:p>
            <a:pPr marL="88900" indent="0">
              <a:buNone/>
            </a:pPr>
            <a:r>
              <a:rPr lang="en-US" altLang="en-US" sz="1400" dirty="0">
                <a:sym typeface="Symbol" panose="05050102010706020507" pitchFamily="18" charset="2"/>
              </a:rPr>
              <a:t>	</a:t>
            </a:r>
            <a:r>
              <a:rPr lang="en-US" altLang="en-US" sz="1400" dirty="0" smtClean="0">
                <a:sym typeface="Symbol" panose="05050102010706020507" pitchFamily="18" charset="2"/>
              </a:rPr>
              <a:t>7.</a:t>
            </a:r>
            <a:r>
              <a:rPr lang="en-US" altLang="en-US" sz="1400" dirty="0"/>
              <a:t> </a:t>
            </a:r>
            <a:r>
              <a:rPr lang="en-US" altLang="en-US" sz="1400" dirty="0" smtClean="0">
                <a:sym typeface="Symbol" panose="05050102010706020507" pitchFamily="18" charset="2"/>
              </a:rPr>
              <a:t></a:t>
            </a:r>
            <a:r>
              <a:rPr lang="en-US" altLang="en-US" sz="1400" dirty="0">
                <a:sym typeface="Symbol" panose="05050102010706020507" pitchFamily="18" charset="2"/>
              </a:rPr>
              <a:t>X s is a </a:t>
            </a:r>
            <a:r>
              <a:rPr lang="en-US" altLang="en-US" sz="1400" dirty="0" smtClean="0">
                <a:sym typeface="Symbol" panose="05050102010706020507" pitchFamily="18" charset="2"/>
              </a:rPr>
              <a:t>sentence</a:t>
            </a:r>
            <a:endParaRPr lang="en-US" altLang="en-US" sz="1400" dirty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endParaRPr lang="en-US" altLang="en-US" sz="105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07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57408" y="223667"/>
            <a:ext cx="7363500" cy="5765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/>
              <a:t>example</a:t>
            </a:r>
            <a:endParaRPr sz="3200" dirty="0"/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618421" y="662092"/>
            <a:ext cx="7841473" cy="387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Let times and plus be function </a:t>
            </a:r>
            <a:r>
              <a:rPr lang="en-US" altLang="en-US" sz="1400" dirty="0" smtClean="0"/>
              <a:t>symbols of </a:t>
            </a:r>
            <a:r>
              <a:rPr lang="en-US" altLang="en-US" sz="1400" dirty="0" err="1"/>
              <a:t>arity</a:t>
            </a:r>
            <a:r>
              <a:rPr lang="en-US" altLang="en-US" sz="1400" dirty="0"/>
              <a:t> 2 and let equal and foo be predicate symbols with </a:t>
            </a:r>
            <a:r>
              <a:rPr lang="en-US" altLang="en-US" sz="1400" dirty="0" err="1"/>
              <a:t>arity</a:t>
            </a:r>
            <a:r>
              <a:rPr lang="en-US" altLang="en-US" sz="1400" dirty="0"/>
              <a:t> 2 and 3, respectively</a:t>
            </a:r>
            <a:r>
              <a:rPr lang="en-US" altLang="en-US" sz="1400" dirty="0" smtClean="0"/>
              <a:t>.</a:t>
            </a:r>
          </a:p>
          <a:p>
            <a:pPr marL="88900" indent="0">
              <a:lnSpc>
                <a:spcPct val="150000"/>
              </a:lnSpc>
              <a:buNone/>
            </a:pPr>
            <a:endParaRPr lang="en-US" altLang="en-US" sz="400" dirty="0" smtClean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dirty="0" smtClean="0"/>
              <a:t>plus(</a:t>
            </a:r>
            <a:r>
              <a:rPr lang="en-US" altLang="en-US" sz="1400" dirty="0" err="1" smtClean="0"/>
              <a:t>two,three</a:t>
            </a:r>
            <a:r>
              <a:rPr lang="en-US" altLang="en-US" sz="1400" dirty="0"/>
              <a:t>) is a function </a:t>
            </a:r>
            <a:endParaRPr lang="en-US" altLang="en-US" sz="1400" dirty="0" smtClean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en-US" sz="1400" dirty="0" smtClean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dirty="0" smtClean="0"/>
              <a:t>equal(plus(</a:t>
            </a:r>
            <a:r>
              <a:rPr lang="en-US" altLang="en-US" sz="1400" dirty="0" err="1" smtClean="0"/>
              <a:t>two,three</a:t>
            </a:r>
            <a:r>
              <a:rPr lang="en-US" altLang="en-US" sz="1400" dirty="0"/>
              <a:t>), five) is an atomic sentence</a:t>
            </a:r>
            <a:r>
              <a:rPr lang="en-US" altLang="en-US" sz="1400" dirty="0" smtClean="0"/>
              <a:t>.</a:t>
            </a:r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en-US" sz="1400" dirty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dirty="0"/>
              <a:t>equal(plus(2, 3), seven) is an atomic sentence. </a:t>
            </a:r>
            <a:endParaRPr lang="en-US" altLang="en-US" sz="1400" dirty="0" smtClean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en-US" sz="1400" dirty="0" smtClean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dirty="0" smtClean="0"/>
              <a:t>∃ </a:t>
            </a:r>
            <a:r>
              <a:rPr lang="en-US" altLang="en-US" sz="1400" dirty="0"/>
              <a:t>X foo(</a:t>
            </a:r>
            <a:r>
              <a:rPr lang="en-US" altLang="en-US" sz="1400" dirty="0" err="1"/>
              <a:t>X,two,plus</a:t>
            </a:r>
            <a:r>
              <a:rPr lang="en-US" altLang="en-US" sz="1400" dirty="0"/>
              <a:t>(</a:t>
            </a:r>
            <a:r>
              <a:rPr lang="en-US" altLang="en-US" sz="1400" dirty="0" err="1"/>
              <a:t>two,three</a:t>
            </a:r>
            <a:r>
              <a:rPr lang="en-US" altLang="en-US" sz="1400" dirty="0"/>
              <a:t>)) ∧ equal(plus(</a:t>
            </a:r>
            <a:r>
              <a:rPr lang="en-US" altLang="en-US" sz="1400" dirty="0" err="1"/>
              <a:t>two,three</a:t>
            </a:r>
            <a:r>
              <a:rPr lang="en-US" altLang="en-US" sz="1400" dirty="0"/>
              <a:t>),five) is a </a:t>
            </a:r>
            <a:r>
              <a:rPr lang="en-US" altLang="en-US" sz="1400" dirty="0" smtClean="0"/>
              <a:t>sentence</a:t>
            </a:r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en-US" sz="1400" dirty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dirty="0"/>
              <a:t>(foo(</a:t>
            </a:r>
            <a:r>
              <a:rPr lang="en-US" altLang="en-US" sz="1400" dirty="0" err="1"/>
              <a:t>two,two,plus</a:t>
            </a:r>
            <a:r>
              <a:rPr lang="en-US" altLang="en-US" sz="1400" dirty="0"/>
              <a:t>(</a:t>
            </a:r>
            <a:r>
              <a:rPr lang="en-US" altLang="en-US" sz="1400" dirty="0" err="1"/>
              <a:t>two,three</a:t>
            </a:r>
            <a:r>
              <a:rPr lang="en-US" altLang="en-US" sz="1400" dirty="0"/>
              <a:t>))) → (equal(plus(</a:t>
            </a:r>
            <a:r>
              <a:rPr lang="en-US" altLang="en-US" sz="1400" dirty="0" err="1"/>
              <a:t>three,two</a:t>
            </a:r>
            <a:r>
              <a:rPr lang="en-US" altLang="en-US" sz="1400" dirty="0"/>
              <a:t>),five) ≡ true) is a </a:t>
            </a:r>
            <a:r>
              <a:rPr lang="en-US" altLang="en-US" sz="1400" dirty="0" smtClean="0"/>
              <a:t>sentence</a:t>
            </a:r>
            <a:endParaRPr lang="en-US" altLang="en-US" sz="105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704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 smtClean="0"/>
              <a:t>Verify sentence </a:t>
            </a:r>
            <a:r>
              <a:rPr lang="en-US" altLang="en-US" sz="3200" dirty="0"/>
              <a:t>algorithm</a:t>
            </a:r>
          </a:p>
        </p:txBody>
      </p:sp>
      <p:pic>
        <p:nvPicPr>
          <p:cNvPr id="4" name="Picture 2" descr="pg57.pct                                                       00025CFBMacintosh HD                   ABA78158:">
            <a:extLst>
              <a:ext uri="{FF2B5EF4-FFF2-40B4-BE49-F238E27FC236}">
                <a16:creationId xmlns:a16="http://schemas.microsoft.com/office/drawing/2014/main" id="{64E17AF7-1615-49CD-A88D-880D0A1A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85241"/>
            <a:ext cx="5041900" cy="327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36D2DAB2-B42B-48BF-8E0A-101943ADD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204" y="4561255"/>
            <a:ext cx="44818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050" dirty="0" smtClean="0"/>
              <a:t>Luger: Artificial Intelligence, 6th edition. © Pearson Education Limited, 2009</a:t>
            </a:r>
            <a:endParaRPr lang="en-GB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380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 smtClean="0"/>
              <a:t>A Semantics </a:t>
            </a:r>
            <a:r>
              <a:rPr lang="en-US" altLang="en-US" sz="3200" dirty="0"/>
              <a:t>for the Predicate Calculus</a:t>
            </a:r>
          </a:p>
        </p:txBody>
      </p:sp>
      <p:sp>
        <p:nvSpPr>
          <p:cNvPr id="6" name="Google Shape;103;p18"/>
          <p:cNvSpPr txBox="1">
            <a:spLocks noGrp="1"/>
          </p:cNvSpPr>
          <p:nvPr>
            <p:ph type="body" idx="1"/>
          </p:nvPr>
        </p:nvSpPr>
        <p:spPr>
          <a:xfrm>
            <a:off x="890300" y="1046434"/>
            <a:ext cx="7363500" cy="351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dirty="0"/>
              <a:t>Having defined well-formed expressions in the predicate </a:t>
            </a:r>
            <a:r>
              <a:rPr lang="en-US" altLang="en-US" sz="1400" dirty="0" smtClean="0"/>
              <a:t>calculus</a:t>
            </a:r>
          </a:p>
          <a:p>
            <a:pPr>
              <a:lnSpc>
                <a:spcPct val="150000"/>
              </a:lnSpc>
            </a:pPr>
            <a:r>
              <a:rPr lang="en-US" altLang="en-US" sz="1400" dirty="0" smtClean="0"/>
              <a:t>Important to determine the </a:t>
            </a:r>
            <a:r>
              <a:rPr lang="en-US" altLang="en-US" sz="1400" dirty="0"/>
              <a:t>meaning in terms of objects, properties, and relations in the </a:t>
            </a:r>
            <a:r>
              <a:rPr lang="en-US" altLang="en-US" sz="1400" dirty="0" smtClean="0"/>
              <a:t>world</a:t>
            </a:r>
            <a:endParaRPr lang="en-US" altLang="en-US" sz="1400" dirty="0"/>
          </a:p>
          <a:p>
            <a:pPr>
              <a:lnSpc>
                <a:spcPct val="150000"/>
              </a:lnSpc>
            </a:pPr>
            <a:r>
              <a:rPr lang="en-US" altLang="en-US" sz="1400" dirty="0" smtClean="0"/>
              <a:t>Provide </a:t>
            </a:r>
            <a:r>
              <a:rPr lang="en-US" altLang="en-US" sz="1400" dirty="0"/>
              <a:t>a formal basis for determining the truth value </a:t>
            </a:r>
            <a:r>
              <a:rPr lang="en-US" altLang="en-US" sz="1400" dirty="0" smtClean="0"/>
              <a:t>of well-formed </a:t>
            </a:r>
            <a:r>
              <a:rPr lang="en-US" altLang="en-US" sz="1400" dirty="0"/>
              <a:t>expressions</a:t>
            </a:r>
            <a:r>
              <a:rPr lang="en-US" altLang="en-US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en-US" sz="1400" dirty="0" smtClean="0"/>
              <a:t>The </a:t>
            </a:r>
            <a:r>
              <a:rPr lang="en-US" altLang="en-US" sz="1400" dirty="0"/>
              <a:t>truth of expressions depends on the mapping of </a:t>
            </a:r>
            <a:r>
              <a:rPr lang="en-US" altLang="en-US" sz="1400" dirty="0" smtClean="0"/>
              <a:t>constants variables</a:t>
            </a:r>
            <a:r>
              <a:rPr lang="en-US" altLang="en-US" sz="1400" dirty="0"/>
              <a:t>, predicates, and functions into objects and relations in the domain of </a:t>
            </a:r>
            <a:r>
              <a:rPr lang="en-US" altLang="en-US" sz="1400" dirty="0" smtClean="0"/>
              <a:t>discourse</a:t>
            </a:r>
            <a:endParaRPr lang="en-US" altLang="en-US" sz="1400" dirty="0"/>
          </a:p>
          <a:p>
            <a:pPr>
              <a:lnSpc>
                <a:spcPct val="150000"/>
              </a:lnSpc>
            </a:pPr>
            <a:r>
              <a:rPr lang="en-US" altLang="en-US" sz="1400" dirty="0"/>
              <a:t>The truth of relationships in the domain determines the truth of the </a:t>
            </a:r>
            <a:r>
              <a:rPr lang="en-US" altLang="en-US" sz="1400" dirty="0" smtClean="0"/>
              <a:t>corresponding expressions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98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 smtClean="0"/>
              <a:t>Example</a:t>
            </a:r>
            <a:endParaRPr lang="en-US" alt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44" y="970618"/>
            <a:ext cx="882482" cy="15082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02" y="947800"/>
            <a:ext cx="649438" cy="1587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00" y="970618"/>
            <a:ext cx="1068233" cy="1424311"/>
          </a:xfrm>
          <a:prstGeom prst="rect">
            <a:avLst/>
          </a:prstGeom>
        </p:spPr>
      </p:pic>
      <p:sp>
        <p:nvSpPr>
          <p:cNvPr id="8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3534580" y="2528963"/>
            <a:ext cx="988129" cy="40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 smtClean="0"/>
              <a:t>batman</a:t>
            </a:r>
            <a:endParaRPr lang="en-US" altLang="en-US" sz="1050" dirty="0">
              <a:sym typeface="Symbol" panose="05050102010706020507" pitchFamily="18" charset="2"/>
            </a:endParaRPr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1791925" y="2520269"/>
            <a:ext cx="1227317" cy="40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 smtClean="0"/>
              <a:t>superman</a:t>
            </a:r>
            <a:endParaRPr lang="en-US" altLang="en-US" sz="1050" dirty="0">
              <a:sym typeface="Symbol" panose="05050102010706020507" pitchFamily="18" charset="2"/>
            </a:endParaRPr>
          </a:p>
        </p:txBody>
      </p:sp>
      <p:sp>
        <p:nvSpPr>
          <p:cNvPr id="10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5102625" y="2520270"/>
            <a:ext cx="787739" cy="40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j</a:t>
            </a:r>
            <a:r>
              <a:rPr lang="en-US" altLang="en-US" sz="1400" dirty="0" smtClean="0"/>
              <a:t>oker</a:t>
            </a:r>
            <a:endParaRPr lang="en-US" altLang="en-US" sz="1050" dirty="0">
              <a:sym typeface="Symbol" panose="05050102010706020507" pitchFamily="18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05" y="2938940"/>
            <a:ext cx="2553939" cy="16361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605" y="2930246"/>
            <a:ext cx="2569293" cy="1601285"/>
          </a:xfrm>
          <a:prstGeom prst="rect">
            <a:avLst/>
          </a:prstGeom>
        </p:spPr>
      </p:pic>
      <p:sp>
        <p:nvSpPr>
          <p:cNvPr id="13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6216933" y="1359611"/>
            <a:ext cx="2122113" cy="91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050" dirty="0" smtClean="0"/>
              <a:t>friends(</a:t>
            </a:r>
            <a:r>
              <a:rPr lang="en-US" altLang="en-US" sz="1050" dirty="0" err="1" smtClean="0"/>
              <a:t>batman,superman</a:t>
            </a:r>
            <a:r>
              <a:rPr lang="en-US" altLang="en-US" sz="1050" dirty="0" smtClean="0"/>
              <a:t>)   </a:t>
            </a:r>
            <a:r>
              <a:rPr lang="en-US" altLang="en-US" sz="1050" dirty="0" smtClean="0">
                <a:solidFill>
                  <a:schemeClr val="accent3">
                    <a:lumMod val="75000"/>
                  </a:schemeClr>
                </a:solidFill>
              </a:rPr>
              <a:t>T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050" dirty="0" smtClean="0">
                <a:sym typeface="Symbol" panose="05050102010706020507" pitchFamily="18" charset="2"/>
              </a:rPr>
              <a:t>friends(</a:t>
            </a:r>
            <a:r>
              <a:rPr lang="en-US" altLang="en-US" sz="1050" dirty="0" err="1" smtClean="0">
                <a:sym typeface="Symbol" panose="05050102010706020507" pitchFamily="18" charset="2"/>
              </a:rPr>
              <a:t>batman,joker</a:t>
            </a:r>
            <a:r>
              <a:rPr lang="en-US" altLang="en-US" sz="1050" dirty="0" smtClean="0">
                <a:sym typeface="Symbol" panose="05050102010706020507" pitchFamily="18" charset="2"/>
              </a:rPr>
              <a:t>)	</a:t>
            </a:r>
            <a:r>
              <a:rPr lang="en-US" altLang="en-US" sz="1050" dirty="0" smtClean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F</a:t>
            </a:r>
            <a:endParaRPr lang="en-US" altLang="en-US" sz="800" dirty="0">
              <a:solidFill>
                <a:schemeClr val="accent6">
                  <a:lumMod val="75000"/>
                </a:schemeClr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76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dirty="0"/>
              <a:t>Interpretation</a:t>
            </a:r>
            <a:endParaRPr lang="en-US" altLang="en-US" sz="3200" dirty="0"/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1142817" y="1223395"/>
            <a:ext cx="7110983" cy="33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r>
              <a:rPr lang="en-US" altLang="en-US" sz="1600" dirty="0"/>
              <a:t>Let the domain D be a nonempty set.</a:t>
            </a:r>
          </a:p>
          <a:p>
            <a:r>
              <a:rPr lang="en-US" altLang="en-US" sz="1600" dirty="0"/>
              <a:t>An </a:t>
            </a:r>
            <a:r>
              <a:rPr lang="en-US" altLang="en-US" sz="1600" b="1" dirty="0">
                <a:solidFill>
                  <a:schemeClr val="accent1">
                    <a:lumMod val="75000"/>
                  </a:schemeClr>
                </a:solidFill>
              </a:rPr>
              <a:t>interpretation </a:t>
            </a:r>
            <a:r>
              <a:rPr lang="en-US" altLang="en-US" sz="1600" dirty="0"/>
              <a:t>over D is an assignment of the entities of D to each of the constant, variable, predicate, and function symbols of a predicate calculus expression:</a:t>
            </a:r>
          </a:p>
          <a:p>
            <a:pPr marL="88900" indent="0">
              <a:buNone/>
            </a:pPr>
            <a:r>
              <a:rPr lang="en-US" altLang="en-US" sz="1600" dirty="0" smtClean="0"/>
              <a:t>	1</a:t>
            </a:r>
            <a:r>
              <a:rPr lang="en-US" altLang="en-US" sz="1600" dirty="0"/>
              <a:t>. Each constant is assigned an element of D.</a:t>
            </a:r>
          </a:p>
          <a:p>
            <a:pPr marL="88900" indent="0">
              <a:buNone/>
            </a:pPr>
            <a:r>
              <a:rPr lang="en-US" altLang="en-US" sz="1600" dirty="0" smtClean="0"/>
              <a:t>	2</a:t>
            </a:r>
            <a:r>
              <a:rPr lang="en-US" altLang="en-US" sz="1600" dirty="0"/>
              <a:t>. Each variable is assigned to a nonempty subset of D </a:t>
            </a:r>
            <a:r>
              <a:rPr lang="en-US" altLang="en-US" sz="1600" dirty="0" smtClean="0"/>
              <a:t>		(</a:t>
            </a:r>
            <a:r>
              <a:rPr lang="en-US" altLang="en-US" sz="1600" dirty="0"/>
              <a:t>allowable substitutions).</a:t>
            </a:r>
          </a:p>
          <a:p>
            <a:pPr marL="88900" indent="0">
              <a:buNone/>
            </a:pPr>
            <a:r>
              <a:rPr lang="en-US" altLang="en-US" sz="1600" dirty="0" smtClean="0"/>
              <a:t>	3</a:t>
            </a:r>
            <a:r>
              <a:rPr lang="en-US" altLang="en-US" sz="1600" dirty="0"/>
              <a:t>. Each function f of </a:t>
            </a:r>
            <a:r>
              <a:rPr lang="en-US" altLang="en-US" sz="1600" dirty="0" err="1"/>
              <a:t>arity</a:t>
            </a:r>
            <a:r>
              <a:rPr lang="en-US" altLang="en-US" sz="1600" dirty="0"/>
              <a:t> m is defined (</a:t>
            </a:r>
            <a:r>
              <a:rPr lang="en-US" altLang="en-US" sz="1600" dirty="0" err="1"/>
              <a:t>D</a:t>
            </a:r>
            <a:r>
              <a:rPr lang="en-US" altLang="en-US" sz="1600" baseline="30000" dirty="0" err="1"/>
              <a:t>m</a:t>
            </a:r>
            <a:r>
              <a:rPr lang="en-US" altLang="en-US" sz="1600" baseline="30000" dirty="0"/>
              <a:t> </a:t>
            </a:r>
            <a:r>
              <a:rPr lang="en-US" altLang="en-US" sz="1600" dirty="0"/>
              <a:t>to D).</a:t>
            </a:r>
          </a:p>
          <a:p>
            <a:pPr marL="88900" indent="0">
              <a:buNone/>
            </a:pPr>
            <a:r>
              <a:rPr lang="en-US" altLang="en-US" sz="1600" dirty="0" smtClean="0"/>
              <a:t>	4</a:t>
            </a:r>
            <a:r>
              <a:rPr lang="en-US" altLang="en-US" sz="1600" dirty="0"/>
              <a:t>. Each predicate of </a:t>
            </a:r>
            <a:r>
              <a:rPr lang="en-US" altLang="en-US" sz="1600" dirty="0" err="1"/>
              <a:t>arity</a:t>
            </a:r>
            <a:r>
              <a:rPr lang="en-US" altLang="en-US" sz="1600" dirty="0"/>
              <a:t> n is defined</a:t>
            </a:r>
            <a:br>
              <a:rPr lang="en-US" altLang="en-US" sz="1600" dirty="0"/>
            </a:br>
            <a:r>
              <a:rPr lang="en-US" altLang="en-US" sz="1600" dirty="0"/>
              <a:t> </a:t>
            </a:r>
            <a:r>
              <a:rPr lang="en-US" altLang="en-US" sz="1600" dirty="0" smtClean="0"/>
              <a:t>	(</a:t>
            </a:r>
            <a:r>
              <a:rPr lang="en-US" altLang="en-US" sz="1600" dirty="0" err="1"/>
              <a:t>D</a:t>
            </a:r>
            <a:r>
              <a:rPr lang="en-US" altLang="en-US" sz="1600" baseline="30000" dirty="0" err="1"/>
              <a:t>n</a:t>
            </a:r>
            <a:r>
              <a:rPr lang="en-US" altLang="en-US" sz="1600" baseline="30000" dirty="0"/>
              <a:t> </a:t>
            </a:r>
            <a:r>
              <a:rPr lang="en-US" altLang="en-US" sz="1600" dirty="0"/>
              <a:t>to {T,F}).</a:t>
            </a:r>
          </a:p>
        </p:txBody>
      </p:sp>
    </p:spTree>
    <p:extLst>
      <p:ext uri="{BB962C8B-B14F-4D97-AF65-F5344CB8AC3E}">
        <p14:creationId xmlns:p14="http://schemas.microsoft.com/office/powerpoint/2010/main" val="210956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 smtClean="0"/>
              <a:t>the truth </a:t>
            </a:r>
            <a:r>
              <a:rPr lang="en-US" altLang="en-US" sz="3200" dirty="0"/>
              <a:t>value of predicate calculus expressions</a:t>
            </a: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816383" y="1223395"/>
            <a:ext cx="7775030" cy="33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600" dirty="0"/>
              <a:t>Assume an expression E and an interpretation I over E over a nonempty domain D. The truth value for E is determined by: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600" dirty="0"/>
              <a:t>1. The value of a constant is the element of D it is assigned to by I.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600" dirty="0"/>
              <a:t>2. The value of a variable is the set of elements of D it is assigned to by I.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600" dirty="0"/>
              <a:t>3. The value of a function expression is that element of D obtained by evaluating the function for the parameter values assigned by the interpretation.</a:t>
            </a:r>
          </a:p>
          <a:p>
            <a:pPr marL="889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98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 smtClean="0"/>
              <a:t>the </a:t>
            </a:r>
            <a:r>
              <a:rPr lang="en-US" altLang="en-US" sz="3200" dirty="0"/>
              <a:t>truth value of predicate calculus expressions</a:t>
            </a: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807720" y="1177675"/>
            <a:ext cx="7573183" cy="341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4. The value of the truth symbol “true” is T, and “false” is F.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5. The value of an atomic sentence is either T or F, as determined by the interpretation I.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6. The value of the </a:t>
            </a: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</a:rPr>
              <a:t>negation</a:t>
            </a:r>
            <a:r>
              <a:rPr lang="en-US" altLang="en-US" sz="1400" dirty="0"/>
              <a:t> of a sentence is T if the value of the sentence is F, and F if the value of the sentence is T.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7. The value of the </a:t>
            </a: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</a:rPr>
              <a:t>conjunction</a:t>
            </a:r>
            <a:r>
              <a:rPr lang="en-US" altLang="en-US" sz="1400" dirty="0"/>
              <a:t> of two sentences is T, if the value of both sentences is T and F otherwise.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8-10. The truth value of expressions using </a:t>
            </a:r>
            <a:r>
              <a:rPr lang="en-US" altLang="en-US" sz="1400" dirty="0">
                <a:sym typeface="Symbol" panose="05050102010706020507" pitchFamily="18" charset="2"/>
              </a:rPr>
              <a:t>,, and  is determined as defined in Section 2.1.2.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2758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 smtClean="0"/>
              <a:t>the </a:t>
            </a:r>
            <a:r>
              <a:rPr lang="en-US" altLang="en-US" sz="3200" dirty="0"/>
              <a:t>truth value of predicate calculus expressions</a:t>
            </a: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845238" y="1418062"/>
            <a:ext cx="7430840" cy="33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800" dirty="0"/>
              <a:t>Finally, for a variable X and a sentence S containing X: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800" dirty="0"/>
              <a:t>11. The value of </a:t>
            </a:r>
            <a:r>
              <a:rPr lang="en-US" altLang="en-US" sz="1800" dirty="0">
                <a:sym typeface="Symbol" panose="05050102010706020507" pitchFamily="18" charset="2"/>
              </a:rPr>
              <a:t>X S </a:t>
            </a:r>
            <a:r>
              <a:rPr lang="en-US" altLang="en-US" sz="1800" dirty="0"/>
              <a:t>is T if S is T for all assignments to X under I, and it is F otherwise.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800" dirty="0"/>
              <a:t>12. The value of  </a:t>
            </a:r>
            <a:r>
              <a:rPr lang="en-US" altLang="en-US" sz="1800" dirty="0">
                <a:sym typeface="Symbol" panose="05050102010706020507" pitchFamily="18" charset="2"/>
              </a:rPr>
              <a:t>X S is </a:t>
            </a:r>
            <a:r>
              <a:rPr lang="en-US" altLang="en-US" sz="1800" dirty="0"/>
              <a:t>T if there is an assignment to X under I such that S is T, and it is F otherwise</a:t>
            </a:r>
          </a:p>
        </p:txBody>
      </p:sp>
    </p:spTree>
    <p:extLst>
      <p:ext uri="{BB962C8B-B14F-4D97-AF65-F5344CB8AC3E}">
        <p14:creationId xmlns:p14="http://schemas.microsoft.com/office/powerpoint/2010/main" val="28811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 smtClean="0"/>
              <a:t>example</a:t>
            </a:r>
            <a:endParaRPr lang="en-US" altLang="en-US" sz="3200" dirty="0"/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818924" y="1286494"/>
            <a:ext cx="7430840" cy="33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800" dirty="0"/>
              <a:t>¬ ∃ X p(X) ≡ ∀ X ¬ p(X)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¬ ∀ X p(X) ≡ ∃ X ¬ p(X)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∃ X p(X) ≡ ∃ Y p(Y)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∀ X q(X) ≡ ∀ Y q(Y)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∀ X (p(X) ∧ q(X)) ≡ ∀ X p(X) ∧ ∀ Y q(Y)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∃ X (p(X) ∨ q(X)) ≡ ∃ X p(X) ∨ ∃ Y q(Y)</a:t>
            </a:r>
          </a:p>
        </p:txBody>
      </p:sp>
    </p:spTree>
    <p:extLst>
      <p:ext uri="{BB962C8B-B14F-4D97-AF65-F5344CB8AC3E}">
        <p14:creationId xmlns:p14="http://schemas.microsoft.com/office/powerpoint/2010/main" val="39635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ctrTitle" idx="4294967295"/>
          </p:nvPr>
        </p:nvSpPr>
        <p:spPr>
          <a:xfrm>
            <a:off x="4566975" y="57370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0" dirty="0" smtClean="0">
                <a:solidFill>
                  <a:srgbClr val="C3CED9"/>
                </a:solidFill>
              </a:rPr>
              <a:t>outline</a:t>
            </a:r>
            <a:endParaRPr sz="8000" b="0" dirty="0">
              <a:solidFill>
                <a:srgbClr val="C3CED9"/>
              </a:solidFill>
            </a:endParaRPr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4294967295"/>
          </p:nvPr>
        </p:nvSpPr>
        <p:spPr>
          <a:xfrm>
            <a:off x="4503474" y="1514156"/>
            <a:ext cx="4532575" cy="3210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700" dirty="0" smtClean="0"/>
              <a:t>Introduction</a:t>
            </a:r>
          </a:p>
          <a:p>
            <a:pPr>
              <a:buFont typeface="+mj-lt"/>
              <a:buAutoNum type="arabicPeriod"/>
            </a:pPr>
            <a:r>
              <a:rPr lang="en-US" sz="1700" dirty="0" smtClean="0"/>
              <a:t>The Propositional Calculus</a:t>
            </a:r>
          </a:p>
          <a:p>
            <a:pPr>
              <a:buFont typeface="+mj-lt"/>
              <a:buAutoNum type="arabicPeriod"/>
            </a:pPr>
            <a:r>
              <a:rPr lang="en-US" sz="1700" dirty="0" smtClean="0"/>
              <a:t>The Predicate Calculus</a:t>
            </a:r>
          </a:p>
          <a:p>
            <a:pPr>
              <a:buFont typeface="+mj-lt"/>
              <a:buAutoNum type="arabicPeriod"/>
            </a:pPr>
            <a:r>
              <a:rPr lang="en-US" sz="1700" dirty="0" smtClean="0"/>
              <a:t>Using </a:t>
            </a:r>
            <a:r>
              <a:rPr lang="en-US" sz="1700" dirty="0"/>
              <a:t>Inference Rules to Produce Predicate Calculus </a:t>
            </a:r>
            <a:r>
              <a:rPr lang="en-US" sz="1700" dirty="0" smtClean="0"/>
              <a:t>Expressions</a:t>
            </a:r>
          </a:p>
          <a:p>
            <a:pPr>
              <a:buFont typeface="+mj-lt"/>
              <a:buAutoNum type="arabicPeriod"/>
            </a:pPr>
            <a:r>
              <a:rPr lang="en-US" sz="1700" dirty="0" smtClean="0"/>
              <a:t>Application</a:t>
            </a:r>
            <a:r>
              <a:rPr lang="en-US" sz="1700" dirty="0"/>
              <a:t>: A Logic-Based Financial </a:t>
            </a:r>
            <a:r>
              <a:rPr lang="en-US" sz="1700" dirty="0" smtClean="0"/>
              <a:t>Advisor</a:t>
            </a:r>
          </a:p>
          <a:p>
            <a:pPr>
              <a:buFont typeface="+mj-lt"/>
              <a:buAutoNum type="arabicPeriod"/>
            </a:pPr>
            <a:r>
              <a:rPr lang="en-US" sz="1700" dirty="0" smtClean="0"/>
              <a:t>Epilogue and References</a:t>
            </a:r>
          </a:p>
          <a:p>
            <a:pPr marL="0" indent="0">
              <a:buNone/>
            </a:pPr>
            <a:endParaRPr sz="1700" dirty="0"/>
          </a:p>
        </p:txBody>
      </p:sp>
      <p:sp>
        <p:nvSpPr>
          <p:cNvPr id="111" name="Google Shape;111;p19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6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/>
              <a:t>First-order predicate calculus</a:t>
            </a: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753140" y="1185295"/>
            <a:ext cx="7430840" cy="33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800" b="1" dirty="0">
                <a:solidFill>
                  <a:schemeClr val="accent1">
                    <a:lumMod val="75000"/>
                  </a:schemeClr>
                </a:solidFill>
              </a:rPr>
              <a:t>First-order predicate calculus </a:t>
            </a:r>
            <a:r>
              <a:rPr lang="en-US" altLang="en-US" sz="1800" dirty="0"/>
              <a:t>allows quantified variables to refer to objects in the domain of discourse and not to predicates or functions.</a:t>
            </a:r>
          </a:p>
          <a:p>
            <a:pPr>
              <a:lnSpc>
                <a:spcPct val="150000"/>
              </a:lnSpc>
            </a:pPr>
            <a:r>
              <a:rPr lang="en-US" altLang="en-US" sz="1800" dirty="0">
                <a:sym typeface="Symbol" panose="05050102010706020507" pitchFamily="18" charset="2"/>
              </a:rPr>
              <a:t>John likes to eat everything.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800" dirty="0">
                <a:sym typeface="Symbol" panose="05050102010706020507" pitchFamily="18" charset="2"/>
              </a:rPr>
              <a:t>	</a:t>
            </a:r>
            <a:r>
              <a:rPr lang="en-US" altLang="en-US" sz="1800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>
                <a:sym typeface="Symbol" panose="05050102010706020507" pitchFamily="18" charset="2"/>
              </a:rPr>
              <a:t>X food(X)  likes (</a:t>
            </a:r>
            <a:r>
              <a:rPr lang="en-US" altLang="en-US" sz="1800" dirty="0" err="1">
                <a:sym typeface="Symbol" panose="05050102010706020507" pitchFamily="18" charset="2"/>
              </a:rPr>
              <a:t>john,X</a:t>
            </a:r>
            <a:r>
              <a:rPr lang="en-US" altLang="en-US" sz="18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en-US" sz="1800" dirty="0">
                <a:sym typeface="Symbol" panose="05050102010706020507" pitchFamily="18" charset="2"/>
              </a:rPr>
              <a:t>John likes at least one dish Jane likes.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en-US" altLang="en-US" sz="1800" dirty="0" smtClean="0">
                <a:sym typeface="Symbol" panose="05050102010706020507" pitchFamily="18" charset="2"/>
              </a:rPr>
              <a:t>	</a:t>
            </a:r>
            <a:r>
              <a:rPr lang="en-US" altLang="en-US" sz="1800" dirty="0">
                <a:sym typeface="Symbol" panose="05050102010706020507" pitchFamily="18" charset="2"/>
              </a:rPr>
              <a:t>Y food(X)   likes (</a:t>
            </a:r>
            <a:r>
              <a:rPr lang="en-US" altLang="en-US" sz="1800" dirty="0" err="1">
                <a:sym typeface="Symbol" panose="05050102010706020507" pitchFamily="18" charset="2"/>
              </a:rPr>
              <a:t>jane</a:t>
            </a:r>
            <a:r>
              <a:rPr lang="en-US" altLang="en-US" sz="1800" dirty="0">
                <a:sym typeface="Symbol" panose="05050102010706020507" pitchFamily="18" charset="2"/>
              </a:rPr>
              <a:t>, X)  likes (john, X) </a:t>
            </a:r>
          </a:p>
        </p:txBody>
      </p:sp>
    </p:spTree>
    <p:extLst>
      <p:ext uri="{BB962C8B-B14F-4D97-AF65-F5344CB8AC3E}">
        <p14:creationId xmlns:p14="http://schemas.microsoft.com/office/powerpoint/2010/main" val="25040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3833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/>
              <a:t>First-order predicate calculus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E8B195D-C5C6-4D7D-B749-C31A3FD6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544" y="1121176"/>
            <a:ext cx="5180396" cy="340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03CFCFEC-C317-4ED2-B727-1FD54A7A9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4080" y="4594884"/>
            <a:ext cx="556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050" dirty="0"/>
              <a:t>Luger: Artificial Intelligence, 6th edition. © Pearson Education Limited, 2009</a:t>
            </a:r>
          </a:p>
        </p:txBody>
      </p:sp>
      <p:sp>
        <p:nvSpPr>
          <p:cNvPr id="8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2167872" y="947329"/>
            <a:ext cx="4763740" cy="30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Figure 2.3:</a:t>
            </a:r>
            <a:r>
              <a:rPr lang="en-US" altLang="en-US" sz="1100" dirty="0"/>
              <a:t> A blocks world with its predicate calculate description.</a:t>
            </a:r>
            <a:endParaRPr lang="en-GB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428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/>
              <a:t>Blocks world example</a:t>
            </a: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1457940" y="1695835"/>
            <a:ext cx="6386900" cy="298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 algn="ctr">
              <a:lnSpc>
                <a:spcPct val="150000"/>
              </a:lnSpc>
              <a:buNone/>
            </a:pPr>
            <a:r>
              <a:rPr lang="en-US" altLang="en-US" sz="2400" b="1" dirty="0">
                <a:sym typeface="Symbol" panose="05050102010706020507" pitchFamily="18" charset="2"/>
              </a:rPr>
              <a:t>X( Y on(Y,X)clear(X))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800" dirty="0">
                <a:sym typeface="Symbol" panose="05050102010706020507" pitchFamily="18" charset="2"/>
              </a:rPr>
              <a:t>That is, for all X, X is clear if there does not exist a Y such that Y is on X</a:t>
            </a:r>
          </a:p>
        </p:txBody>
      </p:sp>
    </p:spTree>
    <p:extLst>
      <p:ext uri="{BB962C8B-B14F-4D97-AF65-F5344CB8AC3E}">
        <p14:creationId xmlns:p14="http://schemas.microsoft.com/office/powerpoint/2010/main" val="234316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199760" y="647700"/>
            <a:ext cx="6714000" cy="2331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 smtClean="0"/>
              <a:t>Using </a:t>
            </a:r>
            <a:r>
              <a:rPr lang="en-US" sz="3600" dirty="0"/>
              <a:t>Inference Rules to Produce Predicate Calculus </a:t>
            </a:r>
            <a:r>
              <a:rPr lang="en-US" sz="3600" dirty="0" smtClean="0"/>
              <a:t>Expressions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0068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/>
              <a:t>Satisfy, model, valid, inconsistent</a:t>
            </a:r>
            <a:endParaRPr sz="3200"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3731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000" dirty="0"/>
              <a:t>For a predicate calculus expression X and an interpretation I:</a:t>
            </a:r>
          </a:p>
          <a:p>
            <a:r>
              <a:rPr lang="en-US" altLang="en-US" sz="2000" dirty="0"/>
              <a:t>If X has a value of T under I and a particular variable assignment, then I is said to </a:t>
            </a:r>
            <a:r>
              <a:rPr lang="en-US" altLang="en-US" sz="2000" i="1" dirty="0">
                <a:solidFill>
                  <a:srgbClr val="0000FF"/>
                </a:solidFill>
              </a:rPr>
              <a:t>satisfy</a:t>
            </a:r>
            <a:r>
              <a:rPr lang="en-US" altLang="en-US" sz="2000" dirty="0"/>
              <a:t> X.</a:t>
            </a:r>
          </a:p>
          <a:p>
            <a:r>
              <a:rPr lang="en-US" altLang="en-US" sz="2000" dirty="0"/>
              <a:t>If I satisfies X for all variable assignments, then I is a </a:t>
            </a:r>
            <a:r>
              <a:rPr lang="en-US" altLang="en-US" sz="2000" i="1" dirty="0">
                <a:solidFill>
                  <a:srgbClr val="0000FF"/>
                </a:solidFill>
              </a:rPr>
              <a:t>model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of X.</a:t>
            </a:r>
          </a:p>
          <a:p>
            <a:r>
              <a:rPr lang="en-US" altLang="en-US" sz="2000" dirty="0"/>
              <a:t>X is </a:t>
            </a:r>
            <a:r>
              <a:rPr lang="en-US" altLang="en-US" sz="2000" i="1" dirty="0" err="1">
                <a:solidFill>
                  <a:srgbClr val="0000FF"/>
                </a:solidFill>
              </a:rPr>
              <a:t>satisfiable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iff</a:t>
            </a:r>
            <a:r>
              <a:rPr lang="en-US" altLang="en-US" sz="2000" dirty="0"/>
              <a:t> there is an interpretation and variable assignment that satisfy it; otherwise it is </a:t>
            </a:r>
            <a:r>
              <a:rPr lang="en-US" altLang="en-US" sz="2000" i="1" dirty="0" err="1">
                <a:solidFill>
                  <a:srgbClr val="0000FF"/>
                </a:solidFill>
              </a:rPr>
              <a:t>unsatisfiable</a:t>
            </a:r>
            <a:r>
              <a:rPr lang="en-US" alt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67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/>
              <a:t>Satisfy, model, valid, inconsistent</a:t>
            </a:r>
            <a:endParaRPr sz="3200"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8303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000" dirty="0"/>
              <a:t>A set of expressions is </a:t>
            </a:r>
            <a:r>
              <a:rPr lang="en-US" altLang="en-US" sz="2000" i="1" dirty="0" err="1">
                <a:solidFill>
                  <a:srgbClr val="0000FF"/>
                </a:solidFill>
              </a:rPr>
              <a:t>satisfiable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iff</a:t>
            </a:r>
            <a:r>
              <a:rPr lang="en-US" altLang="en-US" sz="2000" dirty="0"/>
              <a:t> there is an interpretation and variable assignment that satisfy every element.</a:t>
            </a:r>
          </a:p>
          <a:p>
            <a:r>
              <a:rPr lang="en-US" altLang="en-US" sz="2000" dirty="0"/>
              <a:t>If a set of expressions is not </a:t>
            </a:r>
            <a:r>
              <a:rPr lang="en-US" altLang="en-US" sz="2000" dirty="0" err="1"/>
              <a:t>satisfiable</a:t>
            </a:r>
            <a:r>
              <a:rPr lang="en-US" altLang="en-US" sz="2000" dirty="0"/>
              <a:t>, it is said to be </a:t>
            </a:r>
            <a:r>
              <a:rPr lang="en-US" altLang="en-US" sz="2000" i="1" dirty="0">
                <a:solidFill>
                  <a:srgbClr val="0000FF"/>
                </a:solidFill>
              </a:rPr>
              <a:t>inconsistent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If X has a value T for all possible interpretations, X is said to be </a:t>
            </a:r>
            <a:r>
              <a:rPr lang="en-US" altLang="en-US" sz="2000" i="1" dirty="0">
                <a:solidFill>
                  <a:srgbClr val="0000FF"/>
                </a:solidFill>
              </a:rPr>
              <a:t>valid</a:t>
            </a:r>
            <a:r>
              <a:rPr lang="en-US" alt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020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/>
              <a:t>Proof procedure</a:t>
            </a:r>
            <a:endParaRPr sz="3200"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8303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000" dirty="0"/>
              <a:t>A </a:t>
            </a:r>
            <a:r>
              <a:rPr lang="en-US" altLang="en-US" sz="2000" i="1" dirty="0">
                <a:solidFill>
                  <a:srgbClr val="0000FF"/>
                </a:solidFill>
              </a:rPr>
              <a:t>proof procedure</a:t>
            </a:r>
            <a:r>
              <a:rPr lang="en-US" altLang="en-US" sz="2000" dirty="0"/>
              <a:t> is a combination of an inference rule and an algorithm for applying that rule to a set of logical expressions to generate new sentences.</a:t>
            </a:r>
          </a:p>
          <a:p>
            <a:endParaRPr lang="en-US" altLang="en-US" sz="2000" dirty="0"/>
          </a:p>
          <a:p>
            <a:r>
              <a:rPr lang="en-US" altLang="en-US" sz="2000" dirty="0"/>
              <a:t>(Proof by </a:t>
            </a:r>
            <a:r>
              <a:rPr lang="en-US" altLang="en-US" sz="2000" i="1" dirty="0">
                <a:solidFill>
                  <a:srgbClr val="0000FF"/>
                </a:solidFill>
              </a:rPr>
              <a:t>resolution</a:t>
            </a:r>
            <a:r>
              <a:rPr lang="en-US" altLang="en-US" sz="2000" dirty="0"/>
              <a:t> inference rule is described in Chapter 11.)</a:t>
            </a:r>
          </a:p>
        </p:txBody>
      </p:sp>
    </p:spTree>
    <p:extLst>
      <p:ext uri="{BB962C8B-B14F-4D97-AF65-F5344CB8AC3E}">
        <p14:creationId xmlns:p14="http://schemas.microsoft.com/office/powerpoint/2010/main" val="29753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/>
              <a:t>Logically follows, sound, and complete</a:t>
            </a:r>
            <a:endParaRPr sz="3200"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12395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/>
              <a:t>A predicate calculus expression X </a:t>
            </a:r>
            <a:r>
              <a:rPr lang="en-US" altLang="en-US" i="1" dirty="0">
                <a:solidFill>
                  <a:srgbClr val="0000FF"/>
                </a:solidFill>
              </a:rPr>
              <a:t>logically follows</a:t>
            </a:r>
            <a:r>
              <a:rPr lang="en-US" altLang="en-US" dirty="0"/>
              <a:t> from a set S of predicate calculus expressions if every interpretation and variable assignment that satisfies S also satisfies X.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An inference rule is </a:t>
            </a:r>
            <a:r>
              <a:rPr lang="en-US" altLang="en-US" i="1" dirty="0">
                <a:solidFill>
                  <a:srgbClr val="0000FF"/>
                </a:solidFill>
              </a:rPr>
              <a:t>sound</a:t>
            </a:r>
            <a:r>
              <a:rPr lang="en-US" altLang="en-US" dirty="0"/>
              <a:t> if every predicate calculus expression produced by the rule from a set S of predicate calculus expressions also logically follows from S.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An inference rule is </a:t>
            </a:r>
            <a:r>
              <a:rPr lang="en-US" altLang="en-US" i="1" dirty="0">
                <a:solidFill>
                  <a:srgbClr val="0000FF"/>
                </a:solidFill>
              </a:rPr>
              <a:t>complete</a:t>
            </a:r>
            <a:r>
              <a:rPr lang="en-US" altLang="en-US" dirty="0"/>
              <a:t> if, given a set S of predicate calculus expressions, the rule can infer every expression that logically follows from S.</a:t>
            </a:r>
          </a:p>
        </p:txBody>
      </p:sp>
    </p:spTree>
    <p:extLst>
      <p:ext uri="{BB962C8B-B14F-4D97-AF65-F5344CB8AC3E}">
        <p14:creationId xmlns:p14="http://schemas.microsoft.com/office/powerpoint/2010/main" val="266579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/>
              <a:t>Modus ponens and modus </a:t>
            </a:r>
            <a:r>
              <a:rPr lang="en-US" altLang="en-US" sz="3200" dirty="0" err="1"/>
              <a:t>tollens</a:t>
            </a:r>
            <a:endParaRPr sz="3200"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7541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400" dirty="0"/>
              <a:t>If the sentences P and P </a:t>
            </a:r>
            <a:r>
              <a:rPr lang="en-US" altLang="en-US" sz="2400" dirty="0">
                <a:sym typeface="Symbol" panose="05050102010706020507" pitchFamily="18" charset="2"/>
              </a:rPr>
              <a:t> Q are known to be true, then </a:t>
            </a:r>
            <a:r>
              <a:rPr lang="en-US" altLang="en-US" sz="2400" i="1" dirty="0">
                <a:solidFill>
                  <a:srgbClr val="0000FF"/>
                </a:solidFill>
                <a:sym typeface="Symbol" panose="05050102010706020507" pitchFamily="18" charset="2"/>
              </a:rPr>
              <a:t>modus ponens</a:t>
            </a:r>
            <a:r>
              <a:rPr lang="en-US" altLang="en-US" sz="2400" dirty="0">
                <a:sym typeface="Symbol" panose="05050102010706020507" pitchFamily="18" charset="2"/>
              </a:rPr>
              <a:t> lets us infer Q.</a:t>
            </a:r>
          </a:p>
          <a:p>
            <a:endParaRPr lang="en-US" altLang="en-US" sz="2400" dirty="0">
              <a:sym typeface="Symbol" panose="05050102010706020507" pitchFamily="18" charset="2"/>
            </a:endParaRPr>
          </a:p>
          <a:p>
            <a:r>
              <a:rPr lang="en-US" altLang="en-US" sz="2400" dirty="0">
                <a:sym typeface="Symbol" panose="05050102010706020507" pitchFamily="18" charset="2"/>
              </a:rPr>
              <a:t>If the sentence </a:t>
            </a:r>
            <a:r>
              <a:rPr lang="en-US" altLang="en-US" sz="2400" dirty="0"/>
              <a:t>P </a:t>
            </a:r>
            <a:r>
              <a:rPr lang="en-US" altLang="en-US" sz="2400" dirty="0">
                <a:sym typeface="Symbol" panose="05050102010706020507" pitchFamily="18" charset="2"/>
              </a:rPr>
              <a:t> Q is known to be true, and the sentence Q is known to be false, </a:t>
            </a:r>
            <a:r>
              <a:rPr lang="en-US" altLang="en-US" sz="2400" i="1" dirty="0">
                <a:solidFill>
                  <a:srgbClr val="0000FF"/>
                </a:solidFill>
                <a:sym typeface="Symbol" panose="05050102010706020507" pitchFamily="18" charset="2"/>
              </a:rPr>
              <a:t>modus </a:t>
            </a:r>
            <a:r>
              <a:rPr lang="en-US" altLang="en-US" sz="2400" i="1" dirty="0" err="1">
                <a:solidFill>
                  <a:srgbClr val="0000FF"/>
                </a:solidFill>
                <a:sym typeface="Symbol" panose="05050102010706020507" pitchFamily="18" charset="2"/>
              </a:rPr>
              <a:t>tollens</a:t>
            </a:r>
            <a:r>
              <a:rPr lang="en-US" altLang="en-US" sz="2400" dirty="0">
                <a:sym typeface="Symbol" panose="05050102010706020507" pitchFamily="18" charset="2"/>
              </a:rPr>
              <a:t> lets us infer P. </a:t>
            </a:r>
          </a:p>
        </p:txBody>
      </p:sp>
    </p:spTree>
    <p:extLst>
      <p:ext uri="{BB962C8B-B14F-4D97-AF65-F5344CB8AC3E}">
        <p14:creationId xmlns:p14="http://schemas.microsoft.com/office/powerpoint/2010/main" val="19694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/>
              <a:t>And elimination / and introduction</a:t>
            </a:r>
            <a:endParaRPr sz="3200"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7541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000" i="1" dirty="0">
                <a:solidFill>
                  <a:srgbClr val="0000FF"/>
                </a:solidFill>
                <a:sym typeface="Symbol" panose="05050102010706020507" pitchFamily="18" charset="2"/>
              </a:rPr>
              <a:t>And elimination</a:t>
            </a:r>
            <a:r>
              <a:rPr lang="en-US" altLang="en-US" sz="2000" dirty="0">
                <a:sym typeface="Symbol" panose="05050102010706020507" pitchFamily="18" charset="2"/>
              </a:rPr>
              <a:t> lets us infer the truth of either of the conjuncts from the truth of a conjunctive sentence. For instance, P  Q lets us conclude both P and Q are true.</a:t>
            </a:r>
          </a:p>
          <a:p>
            <a:endParaRPr lang="en-US" altLang="en-US" sz="2000" dirty="0">
              <a:sym typeface="Symbol" panose="05050102010706020507" pitchFamily="18" charset="2"/>
            </a:endParaRPr>
          </a:p>
          <a:p>
            <a:r>
              <a:rPr lang="en-US" altLang="en-US" sz="2000" i="1" dirty="0">
                <a:solidFill>
                  <a:srgbClr val="0000FF"/>
                </a:solidFill>
                <a:sym typeface="Symbol" panose="05050102010706020507" pitchFamily="18" charset="2"/>
              </a:rPr>
              <a:t>And introduction </a:t>
            </a:r>
            <a:r>
              <a:rPr lang="en-US" altLang="en-US" sz="2000" dirty="0">
                <a:sym typeface="Symbol" panose="05050102010706020507" pitchFamily="18" charset="2"/>
              </a:rPr>
              <a:t>allows us to infer the truth of a conjunction from the truth of its conjuncts. For instance, if P and Q are true, then P  Q is true.</a:t>
            </a:r>
          </a:p>
        </p:txBody>
      </p:sp>
    </p:spTree>
    <p:extLst>
      <p:ext uri="{BB962C8B-B14F-4D97-AF65-F5344CB8AC3E}">
        <p14:creationId xmlns:p14="http://schemas.microsoft.com/office/powerpoint/2010/main" val="57566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</a:t>
            </a:r>
            <a:r>
              <a:rPr lang="en" dirty="0" smtClean="0"/>
              <a:t>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55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/>
              <a:t>Universal instantiation</a:t>
            </a:r>
            <a:endParaRPr sz="3200"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7541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400" i="1" dirty="0">
                <a:solidFill>
                  <a:srgbClr val="0000FF"/>
                </a:solidFill>
                <a:sym typeface="Symbol" panose="05050102010706020507" pitchFamily="18" charset="2"/>
              </a:rPr>
              <a:t>Universal instantiation</a:t>
            </a:r>
            <a:r>
              <a:rPr lang="en-US" altLang="en-US" sz="2400" dirty="0">
                <a:sym typeface="Symbol" panose="05050102010706020507" pitchFamily="18" charset="2"/>
              </a:rPr>
              <a:t> states that if any universally quantified variable in a true sentence is replaced by any appropriate term from the domain, the result is a true sentence. Thus, if a is from the domain of X,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 X P(X) lets us infer a.</a:t>
            </a:r>
          </a:p>
          <a:p>
            <a:endParaRPr lang="en-US" altLang="en-US" sz="24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550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/>
              <a:t>Most general unifier (</a:t>
            </a:r>
            <a:r>
              <a:rPr lang="en-US" altLang="en-US" sz="3200" dirty="0" err="1"/>
              <a:t>mgu</a:t>
            </a:r>
            <a:r>
              <a:rPr lang="en-US" altLang="en-US" sz="3200" dirty="0"/>
              <a:t>)</a:t>
            </a:r>
            <a:endParaRPr sz="3200"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7541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000" dirty="0"/>
              <a:t>If s is any unifier of expressions E and g is the most general unifier of that set of expressions, then for s applied to E there exists another unifier s’ such that </a:t>
            </a:r>
            <a:r>
              <a:rPr lang="en-US" altLang="en-US" sz="2000" dirty="0" err="1"/>
              <a:t>Es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Egs</a:t>
            </a:r>
            <a:r>
              <a:rPr lang="en-US" altLang="en-US" sz="2000" dirty="0"/>
              <a:t>’, where </a:t>
            </a:r>
            <a:r>
              <a:rPr lang="en-US" altLang="en-US" sz="2000" dirty="0" err="1"/>
              <a:t>Es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Egs</a:t>
            </a:r>
            <a:r>
              <a:rPr lang="en-US" altLang="en-US" sz="2000" dirty="0"/>
              <a:t>’ are the composition of unifiers applied to the expression E</a:t>
            </a:r>
            <a:r>
              <a:rPr lang="en-US" altLang="en-US" sz="2000" dirty="0" smtClean="0"/>
              <a:t>.</a:t>
            </a:r>
          </a:p>
          <a:p>
            <a:endParaRPr lang="en-US" altLang="en-US" sz="2000" dirty="0"/>
          </a:p>
          <a:p>
            <a:r>
              <a:rPr lang="en-US" altLang="en-US" sz="2000" dirty="0"/>
              <a:t>Basic idea: Commit to a substitution only if you have to; keep it as general as possible.</a:t>
            </a:r>
          </a:p>
        </p:txBody>
      </p:sp>
    </p:spTree>
    <p:extLst>
      <p:ext uri="{BB962C8B-B14F-4D97-AF65-F5344CB8AC3E}">
        <p14:creationId xmlns:p14="http://schemas.microsoft.com/office/powerpoint/2010/main" val="210256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&#10;pg71_code.pct                                                  00025CFBMacintosh HD                   ABA78158:">
            <a:extLst>
              <a:ext uri="{FF2B5EF4-FFF2-40B4-BE49-F238E27FC236}">
                <a16:creationId xmlns:a16="http://schemas.microsoft.com/office/drawing/2014/main" id="{C064FEE6-48C7-419E-99B0-AE265D59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1" y="481332"/>
            <a:ext cx="4988559" cy="390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8B9A89AE-C7B6-422A-930D-6611847A1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4384382"/>
            <a:ext cx="556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100" dirty="0"/>
              <a:t>Luger: Artificial Intelligence, 6th edition. © Pearson Education Limited, 2009</a:t>
            </a:r>
          </a:p>
        </p:txBody>
      </p:sp>
    </p:spTree>
    <p:extLst>
      <p:ext uri="{BB962C8B-B14F-4D97-AF65-F5344CB8AC3E}">
        <p14:creationId xmlns:p14="http://schemas.microsoft.com/office/powerpoint/2010/main" val="161554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0641A02-82DC-4F46-871C-CF8F1039A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025" y="460375"/>
            <a:ext cx="9067800" cy="2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/>
              <a:t>Figure 2.5:</a:t>
            </a:r>
            <a:r>
              <a:rPr lang="en-US" altLang="en-US" sz="1200" dirty="0"/>
              <a:t> Further steps in the unification of (parents X (father X) (mother bill)) and (parents bill (father bill) Y).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9A43E6D-342C-4FD3-83BD-77D0D22FE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4268787"/>
            <a:ext cx="556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100" dirty="0"/>
              <a:t>Luger: Artificial Intelligence, 6th edition. © Pearson Education Limited, 2009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D1AFBA7-E678-443B-A4B7-F2B3AF0E9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27" y="737362"/>
            <a:ext cx="526239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75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0641A02-82DC-4F46-871C-CF8F1039A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025" y="460375"/>
            <a:ext cx="9067800" cy="2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/>
              <a:t>Figure 2.5:</a:t>
            </a:r>
            <a:r>
              <a:rPr lang="en-US" altLang="en-US" sz="1200" dirty="0"/>
              <a:t> Further steps in the unification of (parents X (father X) (mother bill)) and (parents bill (father bill) Y).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9A43E6D-342C-4FD3-83BD-77D0D22FE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4268787"/>
            <a:ext cx="556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100" dirty="0"/>
              <a:t>Luger: Artificial Intelligence, 6th edition. © Pearson Education Limited, 2009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D1AFBA7-E678-443B-A4B7-F2B3AF0E9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27" y="737362"/>
            <a:ext cx="526239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47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/>
              <a:t>Processed example</a:t>
            </a:r>
            <a:endParaRPr sz="3200"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1514945" y="1261110"/>
            <a:ext cx="6114209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altLang="en-US" dirty="0"/>
              <a:t>parents X (father X) (mother bill)), (parents bill (father bill) Y)</a:t>
            </a:r>
          </a:p>
          <a:p>
            <a:pPr marL="127000" indent="0">
              <a:buNone/>
            </a:pPr>
            <a:r>
              <a:rPr lang="en-US" altLang="en-US" dirty="0"/>
              <a:t>	parents =? Parents     yes</a:t>
            </a:r>
          </a:p>
          <a:p>
            <a:pPr marL="127000" indent="0">
              <a:buNone/>
            </a:pPr>
            <a:r>
              <a:rPr lang="en-US" altLang="en-US" dirty="0"/>
              <a:t>	return nil</a:t>
            </a:r>
          </a:p>
          <a:p>
            <a:pPr marL="127000" indent="0">
              <a:buNone/>
            </a:pPr>
            <a:r>
              <a:rPr lang="en-US" altLang="en-US" dirty="0"/>
              <a:t>(X (father X) (mother bill)), (bill (father bill) Y)</a:t>
            </a:r>
          </a:p>
          <a:p>
            <a:pPr marL="127000" indent="0">
              <a:buNone/>
            </a:pPr>
            <a:r>
              <a:rPr lang="en-US" altLang="en-US" dirty="0"/>
              <a:t>	X =? bill	    no, substitute</a:t>
            </a:r>
          </a:p>
          <a:p>
            <a:pPr marL="127000" indent="0">
              <a:buNone/>
            </a:pPr>
            <a:r>
              <a:rPr lang="en-US" altLang="en-US" dirty="0"/>
              <a:t>	return {bill/X}</a:t>
            </a:r>
          </a:p>
          <a:p>
            <a:pPr marL="127000" indent="0">
              <a:buNone/>
            </a:pPr>
            <a:r>
              <a:rPr lang="en-US" altLang="en-US" dirty="0"/>
              <a:t>(bill (father bill) (mother bill)), (bill (father bill) Y)</a:t>
            </a:r>
          </a:p>
          <a:p>
            <a:pPr marL="127000" indent="0">
              <a:buNone/>
            </a:pPr>
            <a:r>
              <a:rPr lang="en-US" altLang="en-US" dirty="0"/>
              <a:t>	bill =? bill     yes		</a:t>
            </a:r>
          </a:p>
          <a:p>
            <a:pPr marL="127000" indent="0">
              <a:buNone/>
            </a:pPr>
            <a:r>
              <a:rPr lang="en-US" altLang="en-US" dirty="0"/>
              <a:t>	return nil</a:t>
            </a:r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5CF21A-5734-42BC-AEFA-A1736446D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693" y="95250"/>
            <a:ext cx="607390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31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/>
              <a:t>Processed example (cont’d)</a:t>
            </a:r>
            <a:endParaRPr sz="3200"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2219610" y="1063375"/>
            <a:ext cx="4704880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altLang="en-US" sz="1800" dirty="0"/>
              <a:t>( (father bill) (mother bill)), ( (father bill) Y)</a:t>
            </a:r>
          </a:p>
          <a:p>
            <a:pPr marL="127000" indent="0">
              <a:buNone/>
            </a:pPr>
            <a:r>
              <a:rPr lang="en-US" altLang="en-US" sz="1800" dirty="0"/>
              <a:t>	bill =? bill     yes		</a:t>
            </a:r>
          </a:p>
          <a:p>
            <a:pPr marL="127000" indent="0">
              <a:buNone/>
            </a:pPr>
            <a:r>
              <a:rPr lang="en-US" altLang="en-US" sz="1800" dirty="0"/>
              <a:t>	return nil</a:t>
            </a:r>
          </a:p>
          <a:p>
            <a:pPr marL="127000" indent="0">
              <a:buNone/>
            </a:pPr>
            <a:r>
              <a:rPr lang="en-US" altLang="en-US" sz="1800" dirty="0"/>
              <a:t>(father bill), (father bill)</a:t>
            </a:r>
          </a:p>
          <a:p>
            <a:pPr marL="127000" indent="0">
              <a:buNone/>
            </a:pPr>
            <a:r>
              <a:rPr lang="en-US" altLang="en-US" sz="1800" dirty="0"/>
              <a:t>	father =? father     yes</a:t>
            </a:r>
          </a:p>
          <a:p>
            <a:pPr marL="127000" indent="0">
              <a:buNone/>
            </a:pPr>
            <a:r>
              <a:rPr lang="en-US" altLang="en-US" sz="1800" dirty="0"/>
              <a:t>	return nil</a:t>
            </a:r>
          </a:p>
          <a:p>
            <a:pPr marL="127000" indent="0">
              <a:buNone/>
            </a:pPr>
            <a:r>
              <a:rPr lang="en-US" altLang="en-US" sz="1800" dirty="0"/>
              <a:t>(bill) (bill)</a:t>
            </a:r>
          </a:p>
          <a:p>
            <a:pPr marL="127000" indent="0">
              <a:buNone/>
            </a:pPr>
            <a:r>
              <a:rPr lang="en-US" altLang="en-US" sz="1800" dirty="0"/>
              <a:t>	bill =? bill     yes</a:t>
            </a:r>
          </a:p>
          <a:p>
            <a:pPr marL="127000" indent="0">
              <a:buNone/>
            </a:pPr>
            <a:r>
              <a:rPr lang="en-US" altLang="en-US" sz="1800" dirty="0"/>
              <a:t>	return nil</a:t>
            </a:r>
          </a:p>
        </p:txBody>
      </p:sp>
    </p:spTree>
    <p:extLst>
      <p:ext uri="{BB962C8B-B14F-4D97-AF65-F5344CB8AC3E}">
        <p14:creationId xmlns:p14="http://schemas.microsoft.com/office/powerpoint/2010/main" val="32802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/>
              <a:t>Processed example (cont’d)</a:t>
            </a:r>
            <a:endParaRPr sz="3200"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2219610" y="1063375"/>
            <a:ext cx="4704880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altLang="en-US" dirty="0"/>
              <a:t>(mother bill), Y</a:t>
            </a:r>
          </a:p>
          <a:p>
            <a:pPr marL="127000" indent="0">
              <a:buNone/>
            </a:pPr>
            <a:r>
              <a:rPr lang="en-US" altLang="en-US" dirty="0"/>
              <a:t>	(mother bill) =? Y     no, substitute</a:t>
            </a:r>
          </a:p>
          <a:p>
            <a:pPr marL="127000" indent="0">
              <a:buNone/>
            </a:pPr>
            <a:r>
              <a:rPr lang="en-US" altLang="en-US" dirty="0"/>
              <a:t>	return {(mother bill) / Y}</a:t>
            </a:r>
          </a:p>
          <a:p>
            <a:pPr marL="127000" indent="0">
              <a:buNone/>
            </a:pPr>
            <a:r>
              <a:rPr lang="en-US" altLang="en-US" dirty="0"/>
              <a:t>The set of unifying substitutions for </a:t>
            </a:r>
          </a:p>
          <a:p>
            <a:pPr marL="127000" indent="0">
              <a:buNone/>
            </a:pPr>
            <a:r>
              <a:rPr lang="en-US" altLang="en-US" dirty="0"/>
              <a:t>  (parents X (father X) (mother bill)), (parents bill (father bill) Y)</a:t>
            </a:r>
          </a:p>
          <a:p>
            <a:pPr marL="127000" indent="0">
              <a:buNone/>
            </a:pPr>
            <a:r>
              <a:rPr lang="en-US" altLang="en-US" dirty="0"/>
              <a:t>is </a:t>
            </a:r>
          </a:p>
          <a:p>
            <a:pPr marL="127000" indent="0">
              <a:buNone/>
            </a:pPr>
            <a:r>
              <a:rPr lang="en-US" altLang="en-US" dirty="0"/>
              <a:t>  {bill / X, (mother bill) / Y}.</a:t>
            </a:r>
          </a:p>
          <a:p>
            <a:pPr marL="127000" indent="0">
              <a:buNone/>
            </a:pPr>
            <a:r>
              <a:rPr lang="en-US" altLang="en-US" dirty="0"/>
              <a:t>The result is</a:t>
            </a:r>
          </a:p>
          <a:p>
            <a:pPr marL="127000" indent="0">
              <a:buNone/>
            </a:pPr>
            <a:r>
              <a:rPr lang="en-US" altLang="en-US" dirty="0"/>
              <a:t>  (parents bill (father bill) (mother bill))</a:t>
            </a:r>
          </a:p>
        </p:txBody>
      </p:sp>
    </p:spTree>
    <p:extLst>
      <p:ext uri="{BB962C8B-B14F-4D97-AF65-F5344CB8AC3E}">
        <p14:creationId xmlns:p14="http://schemas.microsoft.com/office/powerpoint/2010/main" val="28595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199760" y="647700"/>
            <a:ext cx="6714000" cy="2331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 smtClean="0"/>
              <a:t>Application</a:t>
            </a:r>
            <a:r>
              <a:rPr lang="en-US" sz="3600" dirty="0"/>
              <a:t>: A Logic-Based Financial Advisor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28550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Instructions</a:t>
            </a:r>
            <a:endParaRPr sz="30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875060" y="1261110"/>
            <a:ext cx="7522180" cy="295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A </a:t>
            </a:r>
            <a:r>
              <a:rPr lang="en-US" altLang="ko-KR" dirty="0"/>
              <a:t>representation language for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Well-defined formal semantics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Predicate calculus and complete inference rules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Using predicate calculus to implement a knowledge base for financial investment advice</a:t>
            </a:r>
            <a:endParaRPr dirty="0">
              <a:solidFill>
                <a:srgbClr val="7C7F9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878" y="3415018"/>
            <a:ext cx="6714000" cy="1375192"/>
          </a:xfrm>
        </p:spPr>
        <p:txBody>
          <a:bodyPr anchor="t"/>
          <a:lstStyle/>
          <a:p>
            <a:pPr algn="l"/>
            <a:r>
              <a:rPr lang="en-US" dirty="0" smtClean="0"/>
              <a:t>The </a:t>
            </a:r>
            <a:r>
              <a:rPr lang="en-US" dirty="0"/>
              <a:t>function is to advise a user about whether to </a:t>
            </a:r>
            <a:r>
              <a:rPr lang="en-US" dirty="0" smtClean="0"/>
              <a:t>invest </a:t>
            </a:r>
            <a:r>
              <a:rPr lang="en-US" dirty="0" smtClean="0"/>
              <a:t>in stocks </a:t>
            </a:r>
            <a:r>
              <a:rPr lang="en-US" dirty="0"/>
              <a:t>or savings. </a:t>
            </a:r>
            <a:r>
              <a:rPr lang="en-US" dirty="0" smtClean="0"/>
              <a:t>Some investors </a:t>
            </a:r>
            <a:r>
              <a:rPr lang="en-US" dirty="0"/>
              <a:t>might want to split their money. Let's say that we have determined the</a:t>
            </a:r>
          </a:p>
          <a:p>
            <a:pPr algn="l"/>
            <a:r>
              <a:rPr lang="en-US" dirty="0"/>
              <a:t>following rules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93" y="350434"/>
            <a:ext cx="6261389" cy="27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-148841" y="161060"/>
            <a:ext cx="5853449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1. Individuals with inadequate savings should make increasing savings their top priority,</a:t>
            </a:r>
          </a:p>
          <a:p>
            <a:r>
              <a:rPr lang="en-US" sz="2000" dirty="0"/>
              <a:t>regardless of income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2. Individuals with adequate savings and adequate income should consider stocks,</a:t>
            </a:r>
          </a:p>
          <a:p>
            <a:r>
              <a:rPr lang="en-US" sz="2000" dirty="0"/>
              <a:t>which are riskier but potentially more profit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3. Individuals with a lower income and already have adequate savings should split </a:t>
            </a:r>
            <a:r>
              <a:rPr lang="en-US" sz="2000" dirty="0" smtClean="0"/>
              <a:t>their</a:t>
            </a:r>
          </a:p>
          <a:p>
            <a:r>
              <a:rPr lang="en-US" sz="2000" dirty="0" smtClean="0"/>
              <a:t>income </a:t>
            </a:r>
            <a:r>
              <a:rPr lang="en-US" sz="2000" dirty="0"/>
              <a:t>between savings and stocks. </a:t>
            </a:r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07" y="296141"/>
            <a:ext cx="3127665" cy="1418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787" y="1945541"/>
            <a:ext cx="3191308" cy="12365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788" y="3413101"/>
            <a:ext cx="3159484" cy="14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>
            <a:extLst>
              <a:ext uri="{FF2B5EF4-FFF2-40B4-BE49-F238E27FC236}">
                <a16:creationId xmlns:a16="http://schemas.microsoft.com/office/drawing/2014/main" id="{04FD89B9-1310-4EC1-BEB3-F83AA55AA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025" y="4550231"/>
            <a:ext cx="5562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"/>
                <a:sym typeface="Arial"/>
              </a:rPr>
              <a:t>Luger: Artificial Intelligence, 6th edition. © Pearson Education Limited, 2009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96" y="782615"/>
            <a:ext cx="6264266" cy="36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41564" y="929984"/>
            <a:ext cx="9040091" cy="3912179"/>
          </a:xfrm>
        </p:spPr>
        <p:txBody>
          <a:bodyPr/>
          <a:lstStyle/>
          <a:p>
            <a:r>
              <a:rPr lang="en-US" sz="2000" dirty="0" smtClean="0"/>
              <a:t>Herman </a:t>
            </a:r>
            <a:r>
              <a:rPr lang="en-US" sz="2000" dirty="0"/>
              <a:t>makes only $25000 a year. </a:t>
            </a:r>
            <a:r>
              <a:rPr lang="en-US" sz="2000" dirty="0" smtClean="0"/>
              <a:t>However he </a:t>
            </a:r>
            <a:r>
              <a:rPr lang="en-US" sz="2000" dirty="0"/>
              <a:t>had the good fortune of inheriting some money and has $22000 saved. He has three dependents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Our rule is to have at least $5000 in the bank for each dependent. An adequate income</a:t>
            </a:r>
          </a:p>
          <a:p>
            <a:r>
              <a:rPr lang="en-US" sz="2000" dirty="0"/>
              <a:t>must be steady and supply at least $15000 per year plus $4000 for each </a:t>
            </a:r>
            <a:r>
              <a:rPr lang="en-US" sz="2000" dirty="0" smtClean="0"/>
              <a:t>dependent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-145473" y="5143500"/>
            <a:ext cx="9144000" cy="3936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53</a:t>
            </a:fld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  <p:pic>
        <p:nvPicPr>
          <p:cNvPr id="1026" name="Picture 2" descr="Káº¿t quáº£ hÃ¬nh áº£nh cho st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364" y="9274462"/>
            <a:ext cx="274023" cy="2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áº¿t quáº£ hÃ¬nh áº£nh cho st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32" y="3058874"/>
            <a:ext cx="1058542" cy="10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áº¿t quáº£ hÃ¬nh áº£nh cho st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42" y="3392075"/>
            <a:ext cx="1208308" cy="120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áº¿t quáº£ hÃ¬nh áº£nh cho st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76" y="3046707"/>
            <a:ext cx="1195775" cy="11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áº¿t quáº£ hÃ¬nh áº£nh cho st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94" y="2865361"/>
            <a:ext cx="2190318" cy="219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319" y="3801661"/>
            <a:ext cx="1469406" cy="88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try to infer an investment strategy for Herman. We can use forward chaining </a:t>
            </a:r>
          </a:p>
          <a:p>
            <a:r>
              <a:rPr lang="en-US" dirty="0"/>
              <a:t>X=25000 ; Y=220000 ; </a:t>
            </a:r>
            <a:r>
              <a:rPr lang="en-US" dirty="0" err="1"/>
              <a:t>minincome</a:t>
            </a:r>
            <a:r>
              <a:rPr lang="en-US" dirty="0"/>
              <a:t>(Y)=15000+Y*4000 ; </a:t>
            </a:r>
            <a:r>
              <a:rPr lang="en-US" dirty="0" err="1"/>
              <a:t>minsavings</a:t>
            </a:r>
            <a:r>
              <a:rPr lang="en-US" dirty="0"/>
              <a:t>(Y)=5000*Y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54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828" y="2954846"/>
            <a:ext cx="2188654" cy="218865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7521241" y="2376267"/>
            <a:ext cx="1465118" cy="928528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loud Callout 8"/>
          <p:cNvSpPr/>
          <p:nvPr/>
        </p:nvSpPr>
        <p:spPr>
          <a:xfrm flipH="1">
            <a:off x="5747951" y="2142146"/>
            <a:ext cx="1595003" cy="1162650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993" y="2344311"/>
            <a:ext cx="765371" cy="7653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128" y="2491736"/>
            <a:ext cx="619014" cy="58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94" y="347755"/>
            <a:ext cx="8139450" cy="4370295"/>
          </a:xfrm>
          <a:blipFill dpi="0" rotWithShape="1">
            <a:blip r:embed="rId2">
              <a:alphaModFix amt="37000"/>
            </a:blip>
            <a:srcRect/>
            <a:stretch>
              <a:fillRect/>
            </a:stretch>
          </a:blipFill>
        </p:spPr>
        <p:txBody>
          <a:bodyPr/>
          <a:lstStyle/>
          <a:p>
            <a:pPr marL="88900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1.We have: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amount_saved</a:t>
            </a:r>
            <a:r>
              <a:rPr lang="en-US" sz="2000" dirty="0" smtClean="0">
                <a:solidFill>
                  <a:schemeClr val="tx1"/>
                </a:solidFill>
              </a:rPr>
              <a:t>(22000)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earnings(25000, steady)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dependents(3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Evaluating </a:t>
            </a:r>
            <a:r>
              <a:rPr lang="en-US" sz="2000" dirty="0">
                <a:solidFill>
                  <a:schemeClr val="tx1"/>
                </a:solidFill>
              </a:rPr>
              <a:t>the function </a:t>
            </a:r>
            <a:r>
              <a:rPr lang="en-US" sz="2000" dirty="0" smtClean="0">
                <a:solidFill>
                  <a:schemeClr val="tx1"/>
                </a:solidFill>
              </a:rPr>
              <a:t>: </a:t>
            </a:r>
            <a:r>
              <a:rPr lang="en-US" sz="2000" dirty="0" err="1" smtClean="0">
                <a:solidFill>
                  <a:schemeClr val="tx1"/>
                </a:solidFill>
              </a:rPr>
              <a:t>minincome</a:t>
            </a:r>
            <a:r>
              <a:rPr lang="en-US" sz="2000" dirty="0" smtClean="0">
                <a:solidFill>
                  <a:schemeClr val="tx1"/>
                </a:solidFill>
              </a:rPr>
              <a:t>(3</a:t>
            </a:r>
            <a:r>
              <a:rPr lang="en-US" sz="2000" dirty="0">
                <a:solidFill>
                  <a:schemeClr val="tx1"/>
                </a:solidFill>
              </a:rPr>
              <a:t>) yields </a:t>
            </a:r>
            <a:r>
              <a:rPr lang="en-US" sz="2000" dirty="0" smtClean="0">
                <a:solidFill>
                  <a:schemeClr val="tx1"/>
                </a:solidFill>
              </a:rPr>
              <a:t>15000+3*4000= </a:t>
            </a:r>
            <a:r>
              <a:rPr lang="en-US" sz="2000" dirty="0">
                <a:solidFill>
                  <a:schemeClr val="tx1"/>
                </a:solidFill>
              </a:rPr>
              <a:t>27000. So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¬ greater(25000,27000</a:t>
            </a:r>
            <a:r>
              <a:rPr lang="en-US" sz="2000" dirty="0">
                <a:solidFill>
                  <a:schemeClr val="tx1"/>
                </a:solidFill>
              </a:rPr>
              <a:t>)) is true, and via Modus Ponens we can now infer the RHS </a:t>
            </a:r>
            <a:r>
              <a:rPr lang="en-US" sz="2000" dirty="0" smtClean="0">
                <a:solidFill>
                  <a:schemeClr val="tx1"/>
                </a:solidFill>
              </a:rPr>
              <a:t>of rule </a:t>
            </a:r>
            <a:r>
              <a:rPr lang="en-US" sz="2000" dirty="0">
                <a:solidFill>
                  <a:schemeClr val="tx1"/>
                </a:solidFill>
              </a:rPr>
              <a:t>7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∀</a:t>
            </a:r>
            <a:r>
              <a:rPr lang="en-US" sz="2000" dirty="0">
                <a:solidFill>
                  <a:schemeClr val="tx1"/>
                </a:solidFill>
              </a:rPr>
              <a:t>x </a:t>
            </a:r>
            <a:r>
              <a:rPr lang="en-US" sz="2000" dirty="0" smtClean="0">
                <a:solidFill>
                  <a:schemeClr val="tx1"/>
                </a:solidFill>
              </a:rPr>
              <a:t>Earnings(25000, </a:t>
            </a:r>
            <a:r>
              <a:rPr lang="en-US" sz="2000" dirty="0">
                <a:solidFill>
                  <a:schemeClr val="tx1"/>
                </a:solidFill>
              </a:rPr>
              <a:t>steady) ^ ∃y (</a:t>
            </a:r>
            <a:r>
              <a:rPr lang="en-US" sz="2000" dirty="0" smtClean="0">
                <a:solidFill>
                  <a:schemeClr val="tx1"/>
                </a:solidFill>
              </a:rPr>
              <a:t>dependents(3) </a:t>
            </a:r>
            <a:r>
              <a:rPr lang="en-US" sz="2000" dirty="0">
                <a:solidFill>
                  <a:schemeClr val="tx1"/>
                </a:solidFill>
              </a:rPr>
              <a:t>^ </a:t>
            </a:r>
            <a:r>
              <a:rPr lang="en-US" sz="2000" dirty="0" smtClean="0">
                <a:solidFill>
                  <a:schemeClr val="tx1"/>
                </a:solidFill>
              </a:rPr>
              <a:t>¬greater(25000, </a:t>
            </a:r>
            <a:r>
              <a:rPr lang="en-US" sz="2000" dirty="0" err="1" smtClean="0">
                <a:solidFill>
                  <a:schemeClr val="tx1"/>
                </a:solidFill>
              </a:rPr>
              <a:t>minIncome</a:t>
            </a:r>
            <a:r>
              <a:rPr lang="en-US" sz="2000" dirty="0" smtClean="0">
                <a:solidFill>
                  <a:schemeClr val="tx1"/>
                </a:solidFill>
              </a:rPr>
              <a:t>(3)))→ income(inadequate).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55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</p:spTree>
    <p:extLst>
      <p:ext uri="{BB962C8B-B14F-4D97-AF65-F5344CB8AC3E}">
        <p14:creationId xmlns:p14="http://schemas.microsoft.com/office/powerpoint/2010/main" val="6804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394856" y="590549"/>
            <a:ext cx="8323118" cy="3857626"/>
          </a:xfrm>
          <a:prstGeom prst="rect">
            <a:avLst/>
          </a:prstGeom>
          <a:blipFill dpi="0" rotWithShape="1">
            <a:blip r:embed="rId3">
              <a:alphaModFix amt="58000"/>
            </a:blip>
            <a:srcRect/>
            <a:stretch>
              <a:fillRect/>
            </a:stretch>
          </a:blip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2.We also have: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amount_saved</a:t>
            </a:r>
            <a:r>
              <a:rPr lang="en-US" sz="2000" dirty="0" smtClean="0">
                <a:solidFill>
                  <a:schemeClr val="tx1"/>
                </a:solidFill>
              </a:rPr>
              <a:t>(22000)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dependents(3</a:t>
            </a:r>
            <a:r>
              <a:rPr lang="en-US" sz="2000" dirty="0">
                <a:solidFill>
                  <a:schemeClr val="tx1"/>
                </a:solidFill>
              </a:rPr>
              <a:t>) 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Evaluating </a:t>
            </a:r>
            <a:r>
              <a:rPr lang="en-US" sz="2000" dirty="0">
                <a:solidFill>
                  <a:schemeClr val="tx1"/>
                </a:solidFill>
              </a:rPr>
              <a:t>the function </a:t>
            </a:r>
            <a:r>
              <a:rPr lang="en-US" sz="2000" dirty="0" err="1" smtClean="0">
                <a:solidFill>
                  <a:schemeClr val="tx1"/>
                </a:solidFill>
              </a:rPr>
              <a:t>minisavings</a:t>
            </a:r>
            <a:r>
              <a:rPr lang="en-US" sz="2000" dirty="0" smtClean="0">
                <a:solidFill>
                  <a:schemeClr val="tx1"/>
                </a:solidFill>
              </a:rPr>
              <a:t>(3</a:t>
            </a:r>
            <a:r>
              <a:rPr lang="en-US" sz="2000" dirty="0">
                <a:solidFill>
                  <a:schemeClr val="tx1"/>
                </a:solidFill>
              </a:rPr>
              <a:t>) </a:t>
            </a:r>
            <a:r>
              <a:rPr lang="en-US" sz="2000" dirty="0" smtClean="0">
                <a:solidFill>
                  <a:schemeClr val="tx1"/>
                </a:solidFill>
              </a:rPr>
              <a:t>=5000*3 = </a:t>
            </a:r>
            <a:r>
              <a:rPr lang="en-US" sz="2000" dirty="0">
                <a:solidFill>
                  <a:schemeClr val="tx1"/>
                </a:solidFill>
              </a:rPr>
              <a:t>15000.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We have Greater(22000,15000</a:t>
            </a:r>
            <a:r>
              <a:rPr lang="en-US" sz="2000" dirty="0" smtClean="0">
                <a:solidFill>
                  <a:schemeClr val="tx1"/>
                </a:solidFill>
              </a:rPr>
              <a:t>) is true </a:t>
            </a:r>
            <a:r>
              <a:rPr lang="en-US" sz="2000" dirty="0">
                <a:solidFill>
                  <a:schemeClr val="tx1"/>
                </a:solidFill>
              </a:rPr>
              <a:t>so via Modus Ponens we can now infer the RHS of #4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∀</a:t>
            </a:r>
            <a:r>
              <a:rPr lang="en-US" sz="2000" dirty="0">
                <a:solidFill>
                  <a:schemeClr val="tx1"/>
                </a:solidFill>
              </a:rPr>
              <a:t>x </a:t>
            </a:r>
            <a:r>
              <a:rPr lang="en-US" sz="2000" dirty="0" err="1">
                <a:solidFill>
                  <a:schemeClr val="tx1"/>
                </a:solidFill>
              </a:rPr>
              <a:t>a</a:t>
            </a:r>
            <a:r>
              <a:rPr lang="en-US" sz="2000" dirty="0" err="1" smtClean="0">
                <a:solidFill>
                  <a:schemeClr val="tx1"/>
                </a:solidFill>
              </a:rPr>
              <a:t>mount_saved</a:t>
            </a:r>
            <a:r>
              <a:rPr lang="en-US" sz="2000" dirty="0" smtClean="0">
                <a:solidFill>
                  <a:schemeClr val="tx1"/>
                </a:solidFill>
              </a:rPr>
              <a:t>(22000) </a:t>
            </a:r>
            <a:r>
              <a:rPr lang="en-US" sz="2000" dirty="0">
                <a:solidFill>
                  <a:schemeClr val="tx1"/>
                </a:solidFill>
              </a:rPr>
              <a:t>^ ∃y (</a:t>
            </a:r>
            <a:r>
              <a:rPr lang="en-US" sz="2000" dirty="0" smtClean="0">
                <a:solidFill>
                  <a:schemeClr val="tx1"/>
                </a:solidFill>
              </a:rPr>
              <a:t>dependents(3) </a:t>
            </a:r>
            <a:r>
              <a:rPr lang="en-US" sz="2000" dirty="0">
                <a:solidFill>
                  <a:schemeClr val="tx1"/>
                </a:solidFill>
              </a:rPr>
              <a:t>^ </a:t>
            </a:r>
            <a:r>
              <a:rPr lang="en-US" sz="2000" dirty="0" smtClean="0">
                <a:solidFill>
                  <a:schemeClr val="tx1"/>
                </a:solidFill>
              </a:rPr>
              <a:t>greater(</a:t>
            </a:r>
            <a:r>
              <a:rPr lang="en-US" sz="2000" dirty="0" err="1" smtClean="0">
                <a:solidFill>
                  <a:schemeClr val="tx1"/>
                </a:solidFill>
              </a:rPr>
              <a:t>x,minisavings</a:t>
            </a:r>
            <a:r>
              <a:rPr lang="en-US" sz="2000" dirty="0" smtClean="0">
                <a:solidFill>
                  <a:schemeClr val="tx1"/>
                </a:solidFill>
              </a:rPr>
              <a:t>(3))) → </a:t>
            </a:r>
            <a:r>
              <a:rPr lang="en-US" sz="2000" dirty="0" err="1" smtClean="0">
                <a:solidFill>
                  <a:schemeClr val="tx1"/>
                </a:solidFill>
              </a:rPr>
              <a:t>savings_account</a:t>
            </a:r>
            <a:r>
              <a:rPr lang="en-US" sz="2000" dirty="0" smtClean="0">
                <a:solidFill>
                  <a:schemeClr val="tx1"/>
                </a:solidFill>
              </a:rPr>
              <a:t>(adequate).</a:t>
            </a:r>
            <a:endParaRPr lang="en-US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88900" indent="0">
              <a:buNone/>
            </a:pPr>
            <a:r>
              <a:rPr lang="en-US" sz="2000" dirty="0" smtClean="0">
                <a:solidFill>
                  <a:schemeClr val="tx1"/>
                </a:solidFill>
                <a:sym typeface="Symbol" panose="05050102010706020507" pitchFamily="18" charset="2"/>
              </a:rPr>
              <a:t>3.Finally, we </a:t>
            </a:r>
            <a:r>
              <a:rPr 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use rule 3 : </a:t>
            </a:r>
            <a:r>
              <a:rPr lang="en-US" sz="2000" dirty="0" err="1">
                <a:solidFill>
                  <a:schemeClr val="tx1"/>
                </a:solidFill>
                <a:sym typeface="Symbol" panose="05050102010706020507" pitchFamily="18" charset="2"/>
              </a:rPr>
              <a:t>s</a:t>
            </a:r>
            <a:r>
              <a:rPr lang="en-US" sz="2000" dirty="0" err="1" smtClean="0">
                <a:solidFill>
                  <a:schemeClr val="tx1"/>
                </a:solidFill>
                <a:sym typeface="Symbol" panose="05050102010706020507" pitchFamily="18" charset="2"/>
              </a:rPr>
              <a:t>avings_account</a:t>
            </a:r>
            <a:r>
              <a:rPr lang="en-US" sz="2000" dirty="0" smtClean="0">
                <a:solidFill>
                  <a:schemeClr val="tx1"/>
                </a:solidFill>
                <a:sym typeface="Symbol" panose="05050102010706020507" pitchFamily="18" charset="2"/>
              </a:rPr>
              <a:t>(adequate</a:t>
            </a:r>
            <a:r>
              <a:rPr 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) ^ </a:t>
            </a:r>
            <a:r>
              <a:rPr lang="en-US" sz="2000" dirty="0" smtClean="0">
                <a:solidFill>
                  <a:schemeClr val="tx1"/>
                </a:solidFill>
                <a:sym typeface="Symbol" panose="05050102010706020507" pitchFamily="18" charset="2"/>
              </a:rPr>
              <a:t>income(inadequate</a:t>
            </a:r>
            <a:r>
              <a:rPr 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) → </a:t>
            </a:r>
            <a:r>
              <a:rPr lang="en-US" sz="2000" dirty="0" smtClean="0">
                <a:solidFill>
                  <a:schemeClr val="tx1"/>
                </a:solidFill>
                <a:sym typeface="Symbol" panose="05050102010706020507" pitchFamily="18" charset="2"/>
              </a:rPr>
              <a:t>investment(combination</a:t>
            </a:r>
            <a:r>
              <a:rPr 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).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4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250" y="1109617"/>
            <a:ext cx="7363500" cy="857400"/>
          </a:xfrm>
        </p:spPr>
        <p:txBody>
          <a:bodyPr/>
          <a:lstStyle/>
          <a:p>
            <a:r>
              <a:rPr lang="en-US" sz="4800" dirty="0" smtClean="0"/>
              <a:t>Summary and </a:t>
            </a:r>
            <a:r>
              <a:rPr lang="en-US" sz="4800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57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</p:spTree>
    <p:extLst>
      <p:ext uri="{BB962C8B-B14F-4D97-AF65-F5344CB8AC3E}">
        <p14:creationId xmlns:p14="http://schemas.microsoft.com/office/powerpoint/2010/main" val="9780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810" y="906903"/>
            <a:ext cx="4951104" cy="4007947"/>
          </a:xfrm>
        </p:spPr>
        <p:txBody>
          <a:bodyPr/>
          <a:lstStyle/>
          <a:p>
            <a:pPr marL="88900" indent="0">
              <a:buNone/>
            </a:pPr>
            <a:r>
              <a:rPr lang="en-US" dirty="0" smtClean="0"/>
              <a:t>1. The predicate calculus is the presentation language for AI problems solving</a:t>
            </a:r>
          </a:p>
          <a:p>
            <a:pPr marL="88900" indent="0">
              <a:buNone/>
            </a:pPr>
            <a:r>
              <a:rPr lang="en-US" dirty="0" smtClean="0"/>
              <a:t>2.The </a:t>
            </a:r>
            <a:r>
              <a:rPr lang="en-US" dirty="0"/>
              <a:t>symbols, terms, expressions, and semantics of the language </a:t>
            </a:r>
            <a:r>
              <a:rPr lang="en-US" dirty="0" smtClean="0"/>
              <a:t>were described </a:t>
            </a:r>
            <a:r>
              <a:rPr lang="en-US" dirty="0"/>
              <a:t>and </a:t>
            </a:r>
            <a:r>
              <a:rPr lang="en-US" dirty="0" smtClean="0"/>
              <a:t>defined A given set of expression can constitute a sentences logically based on the inference rules defined by </a:t>
            </a:r>
            <a:r>
              <a:rPr lang="en-US" dirty="0"/>
              <a:t>the semantics of predicate calculus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58</a:t>
            </a:fld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524" y="1269179"/>
            <a:ext cx="3983311" cy="33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2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0250" y="387276"/>
            <a:ext cx="7363500" cy="3021000"/>
          </a:xfrm>
        </p:spPr>
        <p:txBody>
          <a:bodyPr/>
          <a:lstStyle/>
          <a:p>
            <a:r>
              <a:rPr lang="en-US" dirty="0"/>
              <a:t>We defined a unification algorithm that determines the variable substitutions that make two expressions match, which is essential for the application of inference rules.</a:t>
            </a:r>
          </a:p>
          <a:p>
            <a:r>
              <a:rPr lang="en-US" dirty="0" smtClean="0"/>
              <a:t>Example </a:t>
            </a:r>
            <a:r>
              <a:rPr lang="en-US" dirty="0"/>
              <a:t>of a financial advisor </a:t>
            </a:r>
            <a:r>
              <a:rPr lang="en-US" dirty="0" smtClean="0"/>
              <a:t>is an application present financial </a:t>
            </a:r>
            <a:r>
              <a:rPr lang="en-US" dirty="0"/>
              <a:t>knowledge with the predicate calculus and demonstrates logical inference as a problem-solving technique.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59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732" y="3102725"/>
            <a:ext cx="3348263" cy="16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3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/>
            <a:r>
              <a:rPr lang="en-US" dirty="0"/>
              <a:t>The Propositional Calculus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266100" y="2978313"/>
            <a:ext cx="337305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 smtClean="0">
                <a:solidFill>
                  <a:srgbClr val="C3CED9"/>
                </a:solidFill>
              </a:rPr>
              <a:t>References</a:t>
            </a:r>
            <a:endParaRPr sz="3600" dirty="0">
              <a:solidFill>
                <a:srgbClr val="C3CED9"/>
              </a:solidFill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3295854" y="821313"/>
            <a:ext cx="5214300" cy="29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altLang="en-US" sz="1400" dirty="0"/>
              <a:t>Robert </a:t>
            </a:r>
            <a:r>
              <a:rPr lang="en-US" altLang="en-US" sz="1400" dirty="0" err="1"/>
              <a:t>Wilensky’s</a:t>
            </a:r>
            <a:r>
              <a:rPr lang="en-US" altLang="en-US" sz="1400" dirty="0"/>
              <a:t> CS188 slides</a:t>
            </a:r>
          </a:p>
          <a:p>
            <a:pPr indent="-45720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GB" altLang="en-US" sz="1400" dirty="0"/>
              <a:t>(George F Luger) ARTIFICIAL INTELLIGENCE 6th edition: 45-77.</a:t>
            </a:r>
          </a:p>
          <a:p>
            <a:pPr indent="-45720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400" dirty="0"/>
              <a:t>Slides from </a:t>
            </a:r>
            <a:r>
              <a:rPr lang="en-US" sz="1400" dirty="0" err="1"/>
              <a:t>Nilufer</a:t>
            </a:r>
            <a:r>
              <a:rPr lang="en-US" sz="1400" dirty="0"/>
              <a:t> </a:t>
            </a:r>
            <a:r>
              <a:rPr lang="en-US" sz="1400" dirty="0" err="1"/>
              <a:t>Onder</a:t>
            </a:r>
            <a:r>
              <a:rPr lang="en-US" sz="1400" dirty="0"/>
              <a:t> (Michigan Tech) </a:t>
            </a:r>
          </a:p>
        </p:txBody>
      </p:sp>
      <p:pic>
        <p:nvPicPr>
          <p:cNvPr id="82" name="Google Shape;82;p1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25" y="991125"/>
            <a:ext cx="1915800" cy="1915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86" y="344567"/>
            <a:ext cx="1927513" cy="3026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33" y="344567"/>
            <a:ext cx="2091892" cy="3054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61</a:t>
            </a:fld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983" y="392926"/>
            <a:ext cx="1747407" cy="2978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73" y="392925"/>
            <a:ext cx="2055667" cy="30064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6033" y="3420305"/>
            <a:ext cx="18449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Logical Basis for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Computer Programming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 Zohar Manna and Richard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Waldinger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(1985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3952" y="3420305"/>
            <a:ext cx="20149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Symbolic 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and Mechanical Theorem Proving by Chin-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liang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Chang and Richard Char-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tung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Lee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(1973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65373" y="3529855"/>
            <a:ext cx="19312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Logical Foundations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of Artificial Intelligence by Michael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Genesereth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and Nils Nilsson (1987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4983" y="3529855"/>
            <a:ext cx="16671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Automated Reasoning: 33 Basic Research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Problems by Larry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Wos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(1987)</a:t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33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2432850"/>
            <a:ext cx="65937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C3CED9"/>
                </a:solidFill>
              </a:rPr>
              <a:t>THANKS </a:t>
            </a:r>
            <a:r>
              <a:rPr lang="en-US" sz="3600" dirty="0" smtClean="0">
                <a:solidFill>
                  <a:srgbClr val="C3CED9"/>
                </a:solidFill>
              </a:rPr>
              <a:t>For listening</a:t>
            </a:r>
            <a:r>
              <a:rPr lang="en" sz="3600" dirty="0" smtClean="0">
                <a:solidFill>
                  <a:srgbClr val="C3CED9"/>
                </a:solidFill>
              </a:rPr>
              <a:t>!</a:t>
            </a:r>
            <a:endParaRPr sz="3600" dirty="0">
              <a:solidFill>
                <a:srgbClr val="C3CED9"/>
              </a:solidFill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3028052"/>
            <a:ext cx="6593700" cy="13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Any questions</a:t>
            </a:r>
            <a:r>
              <a:rPr lang="en" b="1" dirty="0" smtClean="0"/>
              <a:t>?</a:t>
            </a:r>
            <a:endParaRPr dirty="0"/>
          </a:p>
        </p:txBody>
      </p:sp>
      <p:sp>
        <p:nvSpPr>
          <p:cNvPr id="291" name="Google Shape;291;p35"/>
          <p:cNvSpPr/>
          <p:nvPr/>
        </p:nvSpPr>
        <p:spPr>
          <a:xfrm>
            <a:off x="3759751" y="879350"/>
            <a:ext cx="1624516" cy="149674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02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Propositional Calculus Symbol</a:t>
            </a:r>
            <a:endParaRPr sz="30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890300" y="1352550"/>
            <a:ext cx="7522180" cy="295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 smtClean="0"/>
              <a:t>The </a:t>
            </a:r>
            <a:r>
              <a:rPr lang="en-US" sz="2400" i="1" dirty="0"/>
              <a:t>symbols</a:t>
            </a:r>
            <a:r>
              <a:rPr lang="en-US" sz="2400" dirty="0"/>
              <a:t> of propositional calculus  are the propositional symbols: </a:t>
            </a:r>
            <a:r>
              <a:rPr lang="en-US" sz="2400" b="1" dirty="0"/>
              <a:t>P,Q,R,S,…</a:t>
            </a:r>
          </a:p>
          <a:p>
            <a:pPr marL="4572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Truth symbols: True ,false</a:t>
            </a:r>
          </a:p>
          <a:p>
            <a:pPr marL="4572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Connectives: </a:t>
            </a:r>
            <a:r>
              <a:rPr lang="en-US" sz="2400" dirty="0">
                <a:sym typeface="Symbol" panose="05050102010706020507" pitchFamily="18" charset="2"/>
              </a:rPr>
              <a:t>    </a:t>
            </a:r>
            <a:endParaRPr lang="en-US" sz="2400" dirty="0"/>
          </a:p>
          <a:p>
            <a:pPr marL="457200" lvl="2" indent="-4572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sz="1600" dirty="0">
              <a:solidFill>
                <a:srgbClr val="7C7F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21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Propositional Calculus Sentences</a:t>
            </a:r>
            <a:endParaRPr sz="30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1641540" y="1146810"/>
            <a:ext cx="6328980" cy="3425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" lvl="1" indent="0">
              <a:buNone/>
            </a:pPr>
            <a:r>
              <a:rPr lang="en-US" sz="1600" dirty="0"/>
              <a:t>Every propositional symbol and truth symbol is a sentence.</a:t>
            </a:r>
          </a:p>
          <a:p>
            <a:pPr marL="4572" lvl="1" indent="0">
              <a:buNone/>
            </a:pPr>
            <a:r>
              <a:rPr lang="en-US" sz="1600" dirty="0"/>
              <a:t>	Ex: P, Q, R, true are sentences.</a:t>
            </a:r>
          </a:p>
          <a:p>
            <a:pPr marL="4572" lvl="1" indent="0">
              <a:buNone/>
            </a:pPr>
            <a:r>
              <a:rPr lang="en-US" sz="1600" dirty="0"/>
              <a:t>The negation of sentence is a sentences.</a:t>
            </a:r>
          </a:p>
          <a:p>
            <a:pPr marL="4572" lvl="1" indent="0">
              <a:buNone/>
            </a:pPr>
            <a:r>
              <a:rPr lang="en-US" sz="1600" dirty="0"/>
              <a:t>	Ex: </a:t>
            </a:r>
            <a:r>
              <a:rPr lang="en-US" sz="1600" dirty="0">
                <a:sym typeface="Symbol" panose="05050102010706020507" pitchFamily="18" charset="2"/>
              </a:rPr>
              <a:t>P and false are sentences.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The </a:t>
            </a:r>
            <a:r>
              <a:rPr lang="en-US" sz="1600" i="1" dirty="0">
                <a:sym typeface="Symbol" panose="05050102010706020507" pitchFamily="18" charset="2"/>
              </a:rPr>
              <a:t>conjunction</a:t>
            </a:r>
            <a:r>
              <a:rPr lang="en-US" sz="1600" dirty="0">
                <a:sym typeface="Symbol" panose="05050102010706020507" pitchFamily="18" charset="2"/>
              </a:rPr>
              <a:t>, </a:t>
            </a:r>
            <a:r>
              <a:rPr lang="en-US" sz="1600" i="1" dirty="0">
                <a:sym typeface="Symbol" panose="05050102010706020507" pitchFamily="18" charset="2"/>
              </a:rPr>
              <a:t>and,</a:t>
            </a:r>
            <a:r>
              <a:rPr lang="en-US" sz="1600" dirty="0">
                <a:sym typeface="Symbol" panose="05050102010706020507" pitchFamily="18" charset="2"/>
              </a:rPr>
              <a:t> of two sentences is a sentence. 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	Ex: PP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The </a:t>
            </a:r>
            <a:r>
              <a:rPr lang="en-US" sz="1600" i="1" dirty="0">
                <a:sym typeface="Symbol" panose="05050102010706020507" pitchFamily="18" charset="2"/>
              </a:rPr>
              <a:t>disjunction, or</a:t>
            </a:r>
            <a:r>
              <a:rPr lang="en-US" sz="1600" dirty="0">
                <a:sym typeface="Symbol" panose="05050102010706020507" pitchFamily="18" charset="2"/>
              </a:rPr>
              <a:t> of two sentences is a sentence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	Ex: PP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The implication of one sentence from another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	Ex: PQ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The equivalence of two sentences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	Ex: PQR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Legal sentences are also called well-formed formulas (WFFs).</a:t>
            </a:r>
            <a:endParaRPr lang="en-US" sz="1600" dirty="0"/>
          </a:p>
          <a:p>
            <a:pPr marL="4572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48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Propositional Calculus Semantics</a:t>
            </a:r>
            <a:endParaRPr sz="30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1045610" y="1162050"/>
            <a:ext cx="7052880" cy="1032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" lvl="1" indent="0">
              <a:buNone/>
            </a:pPr>
            <a:r>
              <a:rPr lang="en-US" sz="1600" dirty="0"/>
              <a:t>An interpretation of a set of propositions is the assignment of truth value either T or F to each propositional symbol</a:t>
            </a:r>
          </a:p>
          <a:p>
            <a:pPr marL="4572" lvl="1" indent="0">
              <a:buNone/>
            </a:pPr>
            <a:r>
              <a:rPr lang="en-US" sz="1600" dirty="0"/>
              <a:t>T: true	F: false</a:t>
            </a:r>
          </a:p>
          <a:p>
            <a:pPr marL="4572" lvl="1" indent="0">
              <a:buNone/>
            </a:pPr>
            <a:endParaRPr lang="en-US" sz="1600" dirty="0"/>
          </a:p>
        </p:txBody>
      </p:sp>
      <p:pic>
        <p:nvPicPr>
          <p:cNvPr id="4" name="Hình ảnh 5">
            <a:extLst>
              <a:ext uri="{FF2B5EF4-FFF2-40B4-BE49-F238E27FC236}">
                <a16:creationId xmlns:a16="http://schemas.microsoft.com/office/drawing/2014/main" id="{B5A0D573-716A-4BC9-A69B-97C7C3BD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004" y="2103120"/>
            <a:ext cx="6928486" cy="24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</TotalTime>
  <Words>2370</Words>
  <Application>Microsoft Office PowerPoint</Application>
  <PresentationFormat>On-screen Show (16:9)</PresentationFormat>
  <Paragraphs>312</Paragraphs>
  <Slides>62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Amatic SC</vt:lpstr>
      <vt:lpstr>Wingdings</vt:lpstr>
      <vt:lpstr>Muli Light</vt:lpstr>
      <vt:lpstr>MS PGothic</vt:lpstr>
      <vt:lpstr>Arial</vt:lpstr>
      <vt:lpstr>Bahnschrift Condensed</vt:lpstr>
      <vt:lpstr>Arial</vt:lpstr>
      <vt:lpstr>Times New Roman</vt:lpstr>
      <vt:lpstr>Symbol</vt:lpstr>
      <vt:lpstr>Quickly template</vt:lpstr>
      <vt:lpstr>The Predicate Calculus</vt:lpstr>
      <vt:lpstr>MEMBERS</vt:lpstr>
      <vt:lpstr>outline</vt:lpstr>
      <vt:lpstr>Introduction</vt:lpstr>
      <vt:lpstr>Instructions</vt:lpstr>
      <vt:lpstr> The Propositional Calculus</vt:lpstr>
      <vt:lpstr>Propositional Calculus Symbol</vt:lpstr>
      <vt:lpstr>Propositional Calculus Sentences</vt:lpstr>
      <vt:lpstr>Propositional Calculus Semantics</vt:lpstr>
      <vt:lpstr>PowerPoint Presentation</vt:lpstr>
      <vt:lpstr>PowerPoint Presentation</vt:lpstr>
      <vt:lpstr>The Predicate Calculus</vt:lpstr>
      <vt:lpstr>Predicate Calculus</vt:lpstr>
      <vt:lpstr>Predicate Calculus Symbol</vt:lpstr>
      <vt:lpstr>EXAMPLE: legitimate predicate calculus</vt:lpstr>
      <vt:lpstr>EXAMPLE: not legal</vt:lpstr>
      <vt:lpstr>Symbols and Terms</vt:lpstr>
      <vt:lpstr>Symbols and Terms (cont’d)</vt:lpstr>
      <vt:lpstr>Predicate and Atomic Sentences</vt:lpstr>
      <vt:lpstr>Predicate Calculus Sentences</vt:lpstr>
      <vt:lpstr>example</vt:lpstr>
      <vt:lpstr>Verify sentence algorithm</vt:lpstr>
      <vt:lpstr>A Semantics for the Predicate Calculus</vt:lpstr>
      <vt:lpstr>Example</vt:lpstr>
      <vt:lpstr>Interpretation</vt:lpstr>
      <vt:lpstr>the truth value of predicate calculus expressions</vt:lpstr>
      <vt:lpstr>the truth value of predicate calculus expressions</vt:lpstr>
      <vt:lpstr>the truth value of predicate calculus expressions</vt:lpstr>
      <vt:lpstr>example</vt:lpstr>
      <vt:lpstr>First-order predicate calculus</vt:lpstr>
      <vt:lpstr>First-order predicate calculus</vt:lpstr>
      <vt:lpstr>Blocks world example</vt:lpstr>
      <vt:lpstr>Using Inference Rules to Produce Predicate Calculus Expressions</vt:lpstr>
      <vt:lpstr>Satisfy, model, valid, inconsistent</vt:lpstr>
      <vt:lpstr>Satisfy, model, valid, inconsistent</vt:lpstr>
      <vt:lpstr>Proof procedure</vt:lpstr>
      <vt:lpstr>Logically follows, sound, and complete</vt:lpstr>
      <vt:lpstr>Modus ponens and modus tollens</vt:lpstr>
      <vt:lpstr>And elimination / and introduction</vt:lpstr>
      <vt:lpstr>Universal instantiation</vt:lpstr>
      <vt:lpstr>Most general unifier (mgu)</vt:lpstr>
      <vt:lpstr>PowerPoint Presentation</vt:lpstr>
      <vt:lpstr>PowerPoint Presentation</vt:lpstr>
      <vt:lpstr>PowerPoint Presentation</vt:lpstr>
      <vt:lpstr>Processed example</vt:lpstr>
      <vt:lpstr>PowerPoint Presentation</vt:lpstr>
      <vt:lpstr>Processed example (cont’d)</vt:lpstr>
      <vt:lpstr>Processed example (cont’d)</vt:lpstr>
      <vt:lpstr>Application: A Logic-Based Financial Advisor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and References</vt:lpstr>
      <vt:lpstr>summary</vt:lpstr>
      <vt:lpstr>PowerPoint Presentation</vt:lpstr>
      <vt:lpstr>References</vt:lpstr>
      <vt:lpstr>PowerPoint Presentation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Predicate Calculus</dc:title>
  <dc:creator>Admin</dc:creator>
  <cp:lastModifiedBy>nguyen tan</cp:lastModifiedBy>
  <cp:revision>92</cp:revision>
  <dcterms:modified xsi:type="dcterms:W3CDTF">2019-03-07T16:22:00Z</dcterms:modified>
</cp:coreProperties>
</file>